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6800" cy="30279975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75" d="100"/>
          <a:sy n="75" d="100"/>
        </p:scale>
        <p:origin x="-474" y="-57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010" y="4955545"/>
            <a:ext cx="18178780" cy="10541917"/>
          </a:xfrm>
        </p:spPr>
        <p:txBody>
          <a:bodyPr anchor="b"/>
          <a:lstStyle>
            <a:lvl1pPr algn="ctr">
              <a:defRPr sz="14033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3350" y="15903998"/>
            <a:ext cx="16040100" cy="7310649"/>
          </a:xfrm>
        </p:spPr>
        <p:txBody>
          <a:bodyPr/>
          <a:lstStyle>
            <a:lvl1pPr marL="0" indent="0" algn="ctr">
              <a:buNone/>
              <a:defRPr sz="5613"/>
            </a:lvl1pPr>
            <a:lvl2pPr marL="1069345" indent="0" algn="ctr">
              <a:buNone/>
              <a:defRPr sz="4678"/>
            </a:lvl2pPr>
            <a:lvl3pPr marL="2138690" indent="0" algn="ctr">
              <a:buNone/>
              <a:defRPr sz="4210"/>
            </a:lvl3pPr>
            <a:lvl4pPr marL="3208035" indent="0" algn="ctr">
              <a:buNone/>
              <a:defRPr sz="3742"/>
            </a:lvl4pPr>
            <a:lvl5pPr marL="4277380" indent="0" algn="ctr">
              <a:buNone/>
              <a:defRPr sz="3742"/>
            </a:lvl5pPr>
            <a:lvl6pPr marL="5346725" indent="0" algn="ctr">
              <a:buNone/>
              <a:defRPr sz="3742"/>
            </a:lvl6pPr>
            <a:lvl7pPr marL="6416070" indent="0" algn="ctr">
              <a:buNone/>
              <a:defRPr sz="3742"/>
            </a:lvl7pPr>
            <a:lvl8pPr marL="7485416" indent="0" algn="ctr">
              <a:buNone/>
              <a:defRPr sz="3742"/>
            </a:lvl8pPr>
            <a:lvl9pPr marL="8554761" indent="0" algn="ctr">
              <a:buNone/>
              <a:defRPr sz="3742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295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904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4930" y="1612128"/>
            <a:ext cx="4611529" cy="25660879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344" y="1612128"/>
            <a:ext cx="13567251" cy="2566087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863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5263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9205" y="7548975"/>
            <a:ext cx="18446115" cy="12595626"/>
          </a:xfrm>
        </p:spPr>
        <p:txBody>
          <a:bodyPr anchor="b"/>
          <a:lstStyle>
            <a:lvl1pPr>
              <a:defRPr sz="14033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9205" y="20263761"/>
            <a:ext cx="18446115" cy="6623742"/>
          </a:xfrm>
        </p:spPr>
        <p:txBody>
          <a:bodyPr/>
          <a:lstStyle>
            <a:lvl1pPr marL="0" indent="0">
              <a:buNone/>
              <a:defRPr sz="5613">
                <a:solidFill>
                  <a:schemeClr val="tx1"/>
                </a:solidFill>
              </a:defRPr>
            </a:lvl1pPr>
            <a:lvl2pPr marL="1069345" indent="0">
              <a:buNone/>
              <a:defRPr sz="4678">
                <a:solidFill>
                  <a:schemeClr val="tx1">
                    <a:tint val="75000"/>
                  </a:schemeClr>
                </a:solidFill>
              </a:defRPr>
            </a:lvl2pPr>
            <a:lvl3pPr marL="2138690" indent="0">
              <a:buNone/>
              <a:defRPr sz="4210">
                <a:solidFill>
                  <a:schemeClr val="tx1">
                    <a:tint val="75000"/>
                  </a:schemeClr>
                </a:solidFill>
              </a:defRPr>
            </a:lvl3pPr>
            <a:lvl4pPr marL="32080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7380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672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6070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5416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476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254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343" y="8060641"/>
            <a:ext cx="9089390" cy="1921236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7068" y="8060641"/>
            <a:ext cx="9089390" cy="1921236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786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128" y="1612135"/>
            <a:ext cx="18446115" cy="585272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131" y="7422802"/>
            <a:ext cx="9047617" cy="3637800"/>
          </a:xfrm>
        </p:spPr>
        <p:txBody>
          <a:bodyPr anchor="b"/>
          <a:lstStyle>
            <a:lvl1pPr marL="0" indent="0">
              <a:buNone/>
              <a:defRPr sz="5613" b="1"/>
            </a:lvl1pPr>
            <a:lvl2pPr marL="1069345" indent="0">
              <a:buNone/>
              <a:defRPr sz="4678" b="1"/>
            </a:lvl2pPr>
            <a:lvl3pPr marL="2138690" indent="0">
              <a:buNone/>
              <a:defRPr sz="4210" b="1"/>
            </a:lvl3pPr>
            <a:lvl4pPr marL="3208035" indent="0">
              <a:buNone/>
              <a:defRPr sz="3742" b="1"/>
            </a:lvl4pPr>
            <a:lvl5pPr marL="4277380" indent="0">
              <a:buNone/>
              <a:defRPr sz="3742" b="1"/>
            </a:lvl5pPr>
            <a:lvl6pPr marL="5346725" indent="0">
              <a:buNone/>
              <a:defRPr sz="3742" b="1"/>
            </a:lvl6pPr>
            <a:lvl7pPr marL="6416070" indent="0">
              <a:buNone/>
              <a:defRPr sz="3742" b="1"/>
            </a:lvl7pPr>
            <a:lvl8pPr marL="7485416" indent="0">
              <a:buNone/>
              <a:defRPr sz="3742" b="1"/>
            </a:lvl8pPr>
            <a:lvl9pPr marL="8554761" indent="0">
              <a:buNone/>
              <a:defRPr sz="3742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3131" y="11060602"/>
            <a:ext cx="9047617" cy="1626848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7068" y="7422802"/>
            <a:ext cx="9092176" cy="3637800"/>
          </a:xfrm>
        </p:spPr>
        <p:txBody>
          <a:bodyPr anchor="b"/>
          <a:lstStyle>
            <a:lvl1pPr marL="0" indent="0">
              <a:buNone/>
              <a:defRPr sz="5613" b="1"/>
            </a:lvl1pPr>
            <a:lvl2pPr marL="1069345" indent="0">
              <a:buNone/>
              <a:defRPr sz="4678" b="1"/>
            </a:lvl2pPr>
            <a:lvl3pPr marL="2138690" indent="0">
              <a:buNone/>
              <a:defRPr sz="4210" b="1"/>
            </a:lvl3pPr>
            <a:lvl4pPr marL="3208035" indent="0">
              <a:buNone/>
              <a:defRPr sz="3742" b="1"/>
            </a:lvl4pPr>
            <a:lvl5pPr marL="4277380" indent="0">
              <a:buNone/>
              <a:defRPr sz="3742" b="1"/>
            </a:lvl5pPr>
            <a:lvl6pPr marL="5346725" indent="0">
              <a:buNone/>
              <a:defRPr sz="3742" b="1"/>
            </a:lvl6pPr>
            <a:lvl7pPr marL="6416070" indent="0">
              <a:buNone/>
              <a:defRPr sz="3742" b="1"/>
            </a:lvl7pPr>
            <a:lvl8pPr marL="7485416" indent="0">
              <a:buNone/>
              <a:defRPr sz="3742" b="1"/>
            </a:lvl8pPr>
            <a:lvl9pPr marL="8554761" indent="0">
              <a:buNone/>
              <a:defRPr sz="3742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7068" y="11060602"/>
            <a:ext cx="9092176" cy="1626848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486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347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04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128" y="2018665"/>
            <a:ext cx="6897800" cy="7065328"/>
          </a:xfrm>
        </p:spPr>
        <p:txBody>
          <a:bodyPr anchor="b"/>
          <a:lstStyle>
            <a:lvl1pPr>
              <a:defRPr sz="7484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2175" y="4359762"/>
            <a:ext cx="10827068" cy="21518408"/>
          </a:xfrm>
        </p:spPr>
        <p:txBody>
          <a:bodyPr/>
          <a:lstStyle>
            <a:lvl1pPr>
              <a:defRPr sz="7484"/>
            </a:lvl1pPr>
            <a:lvl2pPr>
              <a:defRPr sz="6549"/>
            </a:lvl2pPr>
            <a:lvl3pPr>
              <a:defRPr sz="5613"/>
            </a:lvl3pPr>
            <a:lvl4pPr>
              <a:defRPr sz="4678"/>
            </a:lvl4pPr>
            <a:lvl5pPr>
              <a:defRPr sz="4678"/>
            </a:lvl5pPr>
            <a:lvl6pPr>
              <a:defRPr sz="4678"/>
            </a:lvl6pPr>
            <a:lvl7pPr>
              <a:defRPr sz="4678"/>
            </a:lvl7pPr>
            <a:lvl8pPr>
              <a:defRPr sz="4678"/>
            </a:lvl8pPr>
            <a:lvl9pPr>
              <a:defRPr sz="4678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128" y="9083992"/>
            <a:ext cx="6897800" cy="16829220"/>
          </a:xfrm>
        </p:spPr>
        <p:txBody>
          <a:bodyPr/>
          <a:lstStyle>
            <a:lvl1pPr marL="0" indent="0">
              <a:buNone/>
              <a:defRPr sz="3742"/>
            </a:lvl1pPr>
            <a:lvl2pPr marL="1069345" indent="0">
              <a:buNone/>
              <a:defRPr sz="3274"/>
            </a:lvl2pPr>
            <a:lvl3pPr marL="2138690" indent="0">
              <a:buNone/>
              <a:defRPr sz="2807"/>
            </a:lvl3pPr>
            <a:lvl4pPr marL="3208035" indent="0">
              <a:buNone/>
              <a:defRPr sz="2339"/>
            </a:lvl4pPr>
            <a:lvl5pPr marL="4277380" indent="0">
              <a:buNone/>
              <a:defRPr sz="2339"/>
            </a:lvl5pPr>
            <a:lvl6pPr marL="5346725" indent="0">
              <a:buNone/>
              <a:defRPr sz="2339"/>
            </a:lvl6pPr>
            <a:lvl7pPr marL="6416070" indent="0">
              <a:buNone/>
              <a:defRPr sz="2339"/>
            </a:lvl7pPr>
            <a:lvl8pPr marL="7485416" indent="0">
              <a:buNone/>
              <a:defRPr sz="2339"/>
            </a:lvl8pPr>
            <a:lvl9pPr marL="8554761" indent="0">
              <a:buNone/>
              <a:defRPr sz="2339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825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128" y="2018665"/>
            <a:ext cx="6897800" cy="7065328"/>
          </a:xfrm>
        </p:spPr>
        <p:txBody>
          <a:bodyPr anchor="b"/>
          <a:lstStyle>
            <a:lvl1pPr>
              <a:defRPr sz="7484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2175" y="4359762"/>
            <a:ext cx="10827068" cy="21518408"/>
          </a:xfrm>
        </p:spPr>
        <p:txBody>
          <a:bodyPr anchor="t"/>
          <a:lstStyle>
            <a:lvl1pPr marL="0" indent="0">
              <a:buNone/>
              <a:defRPr sz="7484"/>
            </a:lvl1pPr>
            <a:lvl2pPr marL="1069345" indent="0">
              <a:buNone/>
              <a:defRPr sz="6549"/>
            </a:lvl2pPr>
            <a:lvl3pPr marL="2138690" indent="0">
              <a:buNone/>
              <a:defRPr sz="5613"/>
            </a:lvl3pPr>
            <a:lvl4pPr marL="3208035" indent="0">
              <a:buNone/>
              <a:defRPr sz="4678"/>
            </a:lvl4pPr>
            <a:lvl5pPr marL="4277380" indent="0">
              <a:buNone/>
              <a:defRPr sz="4678"/>
            </a:lvl5pPr>
            <a:lvl6pPr marL="5346725" indent="0">
              <a:buNone/>
              <a:defRPr sz="4678"/>
            </a:lvl6pPr>
            <a:lvl7pPr marL="6416070" indent="0">
              <a:buNone/>
              <a:defRPr sz="4678"/>
            </a:lvl7pPr>
            <a:lvl8pPr marL="7485416" indent="0">
              <a:buNone/>
              <a:defRPr sz="4678"/>
            </a:lvl8pPr>
            <a:lvl9pPr marL="8554761" indent="0">
              <a:buNone/>
              <a:defRPr sz="4678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128" y="9083992"/>
            <a:ext cx="6897800" cy="16829220"/>
          </a:xfrm>
        </p:spPr>
        <p:txBody>
          <a:bodyPr/>
          <a:lstStyle>
            <a:lvl1pPr marL="0" indent="0">
              <a:buNone/>
              <a:defRPr sz="3742"/>
            </a:lvl1pPr>
            <a:lvl2pPr marL="1069345" indent="0">
              <a:buNone/>
              <a:defRPr sz="3274"/>
            </a:lvl2pPr>
            <a:lvl3pPr marL="2138690" indent="0">
              <a:buNone/>
              <a:defRPr sz="2807"/>
            </a:lvl3pPr>
            <a:lvl4pPr marL="3208035" indent="0">
              <a:buNone/>
              <a:defRPr sz="2339"/>
            </a:lvl4pPr>
            <a:lvl5pPr marL="4277380" indent="0">
              <a:buNone/>
              <a:defRPr sz="2339"/>
            </a:lvl5pPr>
            <a:lvl6pPr marL="5346725" indent="0">
              <a:buNone/>
              <a:defRPr sz="2339"/>
            </a:lvl6pPr>
            <a:lvl7pPr marL="6416070" indent="0">
              <a:buNone/>
              <a:defRPr sz="2339"/>
            </a:lvl7pPr>
            <a:lvl8pPr marL="7485416" indent="0">
              <a:buNone/>
              <a:defRPr sz="2339"/>
            </a:lvl8pPr>
            <a:lvl9pPr marL="8554761" indent="0">
              <a:buNone/>
              <a:defRPr sz="2339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863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343" y="1612135"/>
            <a:ext cx="18446115" cy="5852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343" y="8060641"/>
            <a:ext cx="18446115" cy="192123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343" y="28065058"/>
            <a:ext cx="4812030" cy="1612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300C4-B9BC-45FA-9046-0503E4C46437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4378" y="28065058"/>
            <a:ext cx="7218045" cy="1612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4428" y="28065058"/>
            <a:ext cx="4812030" cy="1612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8243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690" rtl="0" eaLnBrk="1" latinLnBrk="0" hangingPunct="1">
        <a:lnSpc>
          <a:spcPct val="90000"/>
        </a:lnSpc>
        <a:spcBef>
          <a:spcPct val="0"/>
        </a:spcBef>
        <a:buNone/>
        <a:defRPr sz="1029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673" indent="-534673" algn="l" defTabSz="2138690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9" kern="1200">
          <a:solidFill>
            <a:schemeClr val="tx1"/>
          </a:solidFill>
          <a:latin typeface="+mn-lt"/>
          <a:ea typeface="+mn-ea"/>
          <a:cs typeface="+mn-cs"/>
        </a:defRPr>
      </a:lvl1pPr>
      <a:lvl2pPr marL="1604018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673363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8" kern="1200">
          <a:solidFill>
            <a:schemeClr val="tx1"/>
          </a:solidFill>
          <a:latin typeface="+mn-lt"/>
          <a:ea typeface="+mn-ea"/>
          <a:cs typeface="+mn-cs"/>
        </a:defRPr>
      </a:lvl3pPr>
      <a:lvl4pPr marL="3742708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4pPr>
      <a:lvl5pPr marL="4812053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5pPr>
      <a:lvl6pPr marL="5881398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6pPr>
      <a:lvl7pPr marL="6950743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7pPr>
      <a:lvl8pPr marL="8020088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8pPr>
      <a:lvl9pPr marL="9089433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1pPr>
      <a:lvl2pPr marL="1069345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2pPr>
      <a:lvl3pPr marL="2138690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3pPr>
      <a:lvl4pPr marL="3208035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4pPr>
      <a:lvl5pPr marL="4277380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5pPr>
      <a:lvl6pPr marL="5346725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6pPr>
      <a:lvl7pPr marL="6416070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7pPr>
      <a:lvl8pPr marL="7485416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8pPr>
      <a:lvl9pPr marL="8554761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4009" y="4215245"/>
            <a:ext cx="18464664" cy="252243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b="1" dirty="0">
                <a:solidFill>
                  <a:srgbClr val="FF0000"/>
                </a:solidFill>
              </a:rPr>
              <a:t>INOVACE předmětu Business and Management </a:t>
            </a:r>
            <a:r>
              <a:rPr lang="cs-CZ" b="1" dirty="0" err="1">
                <a:solidFill>
                  <a:srgbClr val="FF0000"/>
                </a:solidFill>
              </a:rPr>
              <a:t>of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Chemical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Industry</a:t>
            </a:r>
            <a:endParaRPr lang="cs-CZ" b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projekt </a:t>
            </a:r>
            <a:r>
              <a:rPr lang="en-US" dirty="0"/>
              <a:t>NEW Trends in Education of Sustainability Oriented Courses – NEWTEC</a:t>
            </a:r>
            <a:r>
              <a:rPr lang="cs-CZ" dirty="0"/>
              <a:t> (v rámci programu Vzdělávání Fondů EHP 2014-2021)</a:t>
            </a:r>
            <a:endParaRPr lang="cs-CZ" sz="3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009" y="838647"/>
            <a:ext cx="3786137" cy="2676881"/>
          </a:xfrm>
          <a:prstGeom prst="rect">
            <a:avLst/>
          </a:prstGeom>
        </p:spPr>
      </p:pic>
      <p:sp>
        <p:nvSpPr>
          <p:cNvPr id="8" name="Plassholder for tekst 2"/>
          <p:cNvSpPr txBox="1">
            <a:spLocks/>
          </p:cNvSpPr>
          <p:nvPr/>
        </p:nvSpPr>
        <p:spPr>
          <a:xfrm>
            <a:off x="1436802" y="28006474"/>
            <a:ext cx="18464664" cy="16465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280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Projekt EHP-CZ-ICP-4-019 „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NEW Trends in Education of Sustainability Oriented Courses – NEWTEC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“ je financovaný z Fondů EHP 2014 – 2021 program Vzdělávání. Prostřednictvím Fondů EHP přispívají Island, Lichtenštejnsko a Norsko ke snižování sociálních a ekonomických rozdílů v Evropském hospodářském prostoru (EHP) a k posilování spolupráce s patnácti evropskými státy.</a:t>
            </a: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www.eeagrants.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cz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604009" y="7267716"/>
            <a:ext cx="18665474" cy="135421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Cíle předmětu</a:t>
            </a:r>
          </a:p>
          <a:p>
            <a:pPr algn="just">
              <a:spcAft>
                <a:spcPts val="600"/>
              </a:spcAft>
            </a:pPr>
            <a:r>
              <a:rPr lang="cs-CZ" sz="2400" dirty="0"/>
              <a:t>Cílem předmětu je seznámit posluchače se základními oblastmi ekonomiky a managementu v podnicích chemického průmyslu. Trendy v této oblasti. Předmět je vyučován v anglickém jazyce, přináší tedy i rozšíření odborné terminologie v angličtině..   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733340" y="12951268"/>
            <a:ext cx="18335333" cy="620849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numCol="1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Popis změn:</a:t>
            </a:r>
          </a:p>
          <a:p>
            <a:r>
              <a:rPr lang="cs-CZ" sz="2000" dirty="0"/>
              <a:t>Na základě peer-learning aktivity I (</a:t>
            </a:r>
            <a:r>
              <a:rPr lang="cs-CZ" sz="2000" dirty="0" err="1"/>
              <a:t>Circular</a:t>
            </a:r>
            <a:r>
              <a:rPr lang="cs-CZ" sz="2000" dirty="0"/>
              <a:t> </a:t>
            </a:r>
            <a:r>
              <a:rPr lang="cs-CZ" sz="2000" dirty="0" err="1"/>
              <a:t>Economy</a:t>
            </a:r>
            <a:r>
              <a:rPr lang="cs-CZ" sz="2000" dirty="0"/>
              <a:t> and </a:t>
            </a:r>
            <a:r>
              <a:rPr lang="cs-CZ" sz="2000"/>
              <a:t>Value </a:t>
            </a:r>
            <a:r>
              <a:rPr lang="cs-CZ" sz="2000" dirty="0" err="1"/>
              <a:t>Creation</a:t>
            </a:r>
            <a:r>
              <a:rPr lang="cs-CZ" sz="2000" dirty="0"/>
              <a:t>) a peer-learning aktivity II (kurz </a:t>
            </a:r>
            <a:r>
              <a:rPr lang="cs-CZ" sz="2000" dirty="0" err="1"/>
              <a:t>Economy</a:t>
            </a:r>
            <a:r>
              <a:rPr lang="cs-CZ" sz="2000" dirty="0"/>
              <a:t> and Society) byly provedeny následující inovace v obsahu předmětu: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2000" dirty="0"/>
              <a:t>Přednáška 1: prezentace rozšířena o klíčové faktory udržitelného a regenerativního rozvoje ovlivňující budoucí vývoj tohoto odvětví, např. sociální změny ovlivňující spotřebu, </a:t>
            </a:r>
            <a:r>
              <a:rPr lang="cs-CZ" sz="2000" dirty="0" err="1"/>
              <a:t>deglobalizace</a:t>
            </a:r>
            <a:r>
              <a:rPr lang="cs-CZ" sz="2000" dirty="0"/>
              <a:t>, digitalizace, energie, suroviny, trh práce a další;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/>
              <a:t>Seminář 1: diskuse k vývoji emisí znečišťujících látek emitovaných odvětvím chemického průmyslu na úrovni EU, např. GHG emise, produkce nebezpečného a ostatního odpadu, úrovně používání jednorázových a neobnovitelných produktů v EU, vývoj spotřeby energie a energetický mix chemického odvětví EU, obnovitelná energie.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/>
              <a:t>Přednáška 2: prezentace rozšířena o e-government, principy, příklady a přínosy z hlediska udržitelnosti.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/>
              <a:t>Přednáška 3: prezentace rozšíření o aktuální legislativní úpravu a předkládaný vývoj v oblasti nefinančního reportingu (pravidla na EU úrovni na národní úrovni, povinné subjekty).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/>
              <a:t>Přednáška 5: začlenění konceptu CSR do formulování strategie firmy v rámci strategického managementu.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/>
              <a:t>Přednáška 6: aktualizace prezentace v části trendy v oblasti HR Management korespondující s CSR, ESG – sociální oblast, jako jsou </a:t>
            </a:r>
            <a:r>
              <a:rPr lang="cs-CZ" sz="2000" dirty="0" err="1"/>
              <a:t>Industry</a:t>
            </a:r>
            <a:r>
              <a:rPr lang="cs-CZ" sz="2000" dirty="0"/>
              <a:t> 5.0 - ICT rozvoj, který je orientován na minimalizaci negativních dopadů na pracovní trh.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/>
              <a:t>Přednáška 8: rozšíření prezentace o nové standardy/metodiky (PM</a:t>
            </a:r>
            <a:r>
              <a:rPr lang="cs-CZ" sz="2000" baseline="30000" dirty="0"/>
              <a:t>2</a:t>
            </a:r>
            <a:r>
              <a:rPr lang="cs-CZ" sz="2000" dirty="0"/>
              <a:t>) trendy v Projektovém řízení, zejména využití AI a dalších ICT nástrojů a </a:t>
            </a:r>
            <a:r>
              <a:rPr lang="cs-CZ" sz="2000" dirty="0" err="1"/>
              <a:t>Sustainable</a:t>
            </a:r>
            <a:r>
              <a:rPr lang="cs-CZ" sz="2000" dirty="0"/>
              <a:t> Project Management.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/>
              <a:t>Přednáška 10: rozšíření prezentace o další národní strategie v oblasti udržitelnosti. Vedle Green </a:t>
            </a:r>
            <a:r>
              <a:rPr lang="cs-CZ" sz="2000" dirty="0" err="1"/>
              <a:t>Deal</a:t>
            </a:r>
            <a:r>
              <a:rPr lang="cs-CZ" sz="2000" dirty="0"/>
              <a:t> strategie EU, strategie USA, Číny a dalších globální iniciativy. 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6180" y="974191"/>
            <a:ext cx="3100823" cy="3133463"/>
          </a:xfrm>
          <a:prstGeom prst="rect">
            <a:avLst/>
          </a:prstGeom>
        </p:spPr>
      </p:pic>
      <p:sp>
        <p:nvSpPr>
          <p:cNvPr id="32" name="TextovéPole 31">
            <a:extLst>
              <a:ext uri="{FF2B5EF4-FFF2-40B4-BE49-F238E27FC236}">
                <a16:creationId xmlns:a16="http://schemas.microsoft.com/office/drawing/2014/main" id="{E52C5AAF-AB4B-48F7-A39D-E5CEBDABDFA9}"/>
              </a:ext>
            </a:extLst>
          </p:cNvPr>
          <p:cNvSpPr txBox="1"/>
          <p:nvPr/>
        </p:nvSpPr>
        <p:spPr>
          <a:xfrm>
            <a:off x="6374297" y="24461779"/>
            <a:ext cx="8418432" cy="23083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/>
              <a:t>Nová témata semestrálních prací: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e-government,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Nefinanční reporting,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/>
              <a:t>Industry</a:t>
            </a:r>
            <a:r>
              <a:rPr lang="cs-CZ" sz="2400" dirty="0"/>
              <a:t> 5.0,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/>
              <a:t>Sustainable</a:t>
            </a:r>
            <a:r>
              <a:rPr lang="cs-CZ" sz="2400" dirty="0"/>
              <a:t> Project Management,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Strategie vybrané země v oblasti udržitelnosti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EE9BEFE-B3BC-DD47-8F89-C295ED7FDB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4232" y="1388284"/>
            <a:ext cx="2533636" cy="2111363"/>
          </a:xfrm>
          <a:prstGeom prst="rect">
            <a:avLst/>
          </a:prstGeom>
        </p:spPr>
      </p:pic>
      <p:pic>
        <p:nvPicPr>
          <p:cNvPr id="1026" name="Picture 2" descr="PM² Alliance">
            <a:extLst>
              <a:ext uri="{FF2B5EF4-FFF2-40B4-BE49-F238E27FC236}">
                <a16:creationId xmlns:a16="http://schemas.microsoft.com/office/drawing/2014/main" id="{DCE2B82D-6FBF-0B75-B08C-0102E3D552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127" y="9587188"/>
            <a:ext cx="6338410" cy="2942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ndustry 5.0: Revolutionizing Work by Putting People First">
            <a:extLst>
              <a:ext uri="{FF2B5EF4-FFF2-40B4-BE49-F238E27FC236}">
                <a16:creationId xmlns:a16="http://schemas.microsoft.com/office/drawing/2014/main" id="{7B24ED31-AE80-E16B-787A-B5153BE7F3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0" b="13324"/>
          <a:stretch/>
        </p:blipFill>
        <p:spPr bwMode="auto">
          <a:xfrm>
            <a:off x="7040500" y="19724861"/>
            <a:ext cx="7721011" cy="4348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NEW COURSE: Sustainable Project Management Certification - Corporate  Training - Algonquin College">
            <a:extLst>
              <a:ext uri="{FF2B5EF4-FFF2-40B4-BE49-F238E27FC236}">
                <a16:creationId xmlns:a16="http://schemas.microsoft.com/office/drawing/2014/main" id="{B8C7FBC2-118A-B36C-076F-1AB1918721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340" y="24165346"/>
            <a:ext cx="4185867" cy="2942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roject Sustainability | Springfield MA">
            <a:extLst>
              <a:ext uri="{FF2B5EF4-FFF2-40B4-BE49-F238E27FC236}">
                <a16:creationId xmlns:a16="http://schemas.microsoft.com/office/drawing/2014/main" id="{7594E339-2379-7839-13F4-4B1DA70D09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2504" y="23800009"/>
            <a:ext cx="5470734" cy="4082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The Importance of GRI Sustainability Reporting Standards">
            <a:extLst>
              <a:ext uri="{FF2B5EF4-FFF2-40B4-BE49-F238E27FC236}">
                <a16:creationId xmlns:a16="http://schemas.microsoft.com/office/drawing/2014/main" id="{2953E635-918B-35FE-CF4B-5E1991CE6C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2729" y="8629211"/>
            <a:ext cx="4360814" cy="4360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ndustry 4.0 and the chemical industry – Eastern European Industrial  Development Organization">
            <a:extLst>
              <a:ext uri="{FF2B5EF4-FFF2-40B4-BE49-F238E27FC236}">
                <a16:creationId xmlns:a16="http://schemas.microsoft.com/office/drawing/2014/main" id="{F52AB0E8-B6B9-04BB-126D-976B71038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337" y="8833452"/>
            <a:ext cx="5849928" cy="3892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Meeting the Chemicals Industry Challenge: Grow Revenue in a Complex Economy  - ASUG">
            <a:extLst>
              <a:ext uri="{FF2B5EF4-FFF2-40B4-BE49-F238E27FC236}">
                <a16:creationId xmlns:a16="http://schemas.microsoft.com/office/drawing/2014/main" id="{A82B20AF-44A9-45B5-B2E8-4F39A5E7F6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170" y="19947147"/>
            <a:ext cx="4919009" cy="3279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>
            <a:extLst>
              <a:ext uri="{FF2B5EF4-FFF2-40B4-BE49-F238E27FC236}">
                <a16:creationId xmlns:a16="http://schemas.microsoft.com/office/drawing/2014/main" id="{EA3F0F56-141A-0B98-8A79-B3C372AC93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9084" y="19771794"/>
            <a:ext cx="4996785" cy="332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4836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1112</TotalTime>
  <Words>432</Words>
  <Application>Microsoft Office PowerPoint</Application>
  <PresentationFormat>Vlastní</PresentationFormat>
  <Paragraphs>24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Motiv Office</vt:lpstr>
      <vt:lpstr>Prezentace aplikace PowerPoint</vt:lpstr>
    </vt:vector>
  </TitlesOfParts>
  <Company>Univerzita Pardubice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Tetrevova Libena</dc:creator>
  <cp:lastModifiedBy>Vavra Jan</cp:lastModifiedBy>
  <cp:revision>57</cp:revision>
  <cp:lastPrinted>2020-09-25T06:38:40Z</cp:lastPrinted>
  <dcterms:created xsi:type="dcterms:W3CDTF">2019-09-20T09:59:06Z</dcterms:created>
  <dcterms:modified xsi:type="dcterms:W3CDTF">2024-01-18T13:43:40Z</dcterms:modified>
</cp:coreProperties>
</file>