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68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955545"/>
            <a:ext cx="18178780" cy="10541917"/>
          </a:xfrm>
        </p:spPr>
        <p:txBody>
          <a:bodyPr anchor="b"/>
          <a:lstStyle>
            <a:lvl1pPr algn="ctr"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5613"/>
            </a:lvl1pPr>
            <a:lvl2pPr marL="1069345" indent="0" algn="ctr">
              <a:buNone/>
              <a:defRPr sz="4678"/>
            </a:lvl2pPr>
            <a:lvl3pPr marL="2138690" indent="0" algn="ctr">
              <a:buNone/>
              <a:defRPr sz="4210"/>
            </a:lvl3pPr>
            <a:lvl4pPr marL="3208035" indent="0" algn="ctr">
              <a:buNone/>
              <a:defRPr sz="3742"/>
            </a:lvl4pPr>
            <a:lvl5pPr marL="4277380" indent="0" algn="ctr">
              <a:buNone/>
              <a:defRPr sz="3742"/>
            </a:lvl5pPr>
            <a:lvl6pPr marL="5346725" indent="0" algn="ctr">
              <a:buNone/>
              <a:defRPr sz="3742"/>
            </a:lvl6pPr>
            <a:lvl7pPr marL="6416070" indent="0" algn="ctr">
              <a:buNone/>
              <a:defRPr sz="3742"/>
            </a:lvl7pPr>
            <a:lvl8pPr marL="7485416" indent="0" algn="ctr">
              <a:buNone/>
              <a:defRPr sz="3742"/>
            </a:lvl8pPr>
            <a:lvl9pPr marL="8554761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9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0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7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6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26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5"/>
            <a:ext cx="18446115" cy="12595626"/>
          </a:xfrm>
        </p:spPr>
        <p:txBody>
          <a:bodyPr anchor="b"/>
          <a:lstStyle>
            <a:lvl1pPr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2"/>
          </a:xfrm>
        </p:spPr>
        <p:txBody>
          <a:bodyPr/>
          <a:lstStyle>
            <a:lvl1pPr marL="0" indent="0">
              <a:buNone/>
              <a:defRPr sz="5613">
                <a:solidFill>
                  <a:schemeClr val="tx1"/>
                </a:solidFill>
              </a:defRPr>
            </a:lvl1pPr>
            <a:lvl2pPr marL="1069345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5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78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5"/>
            <a:ext cx="18446115" cy="58527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2"/>
            <a:ext cx="9047617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2"/>
            <a:ext cx="9047617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2"/>
            <a:ext cx="9092176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2"/>
            <a:ext cx="9092176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8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4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62"/>
            <a:ext cx="10827068" cy="21518408"/>
          </a:xfrm>
        </p:spPr>
        <p:txBody>
          <a:bodyPr/>
          <a:lstStyle>
            <a:lvl1pPr>
              <a:defRPr sz="7484"/>
            </a:lvl1pPr>
            <a:lvl2pPr>
              <a:defRPr sz="6549"/>
            </a:lvl2pPr>
            <a:lvl3pPr>
              <a:defRPr sz="5613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2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5" y="4359762"/>
            <a:ext cx="10827068" cy="21518408"/>
          </a:xfrm>
        </p:spPr>
        <p:txBody>
          <a:bodyPr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6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5"/>
            <a:ext cx="18446115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1"/>
            <a:ext cx="18446115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3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24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690" rtl="0" eaLnBrk="1" latinLnBrk="0" hangingPunct="1">
        <a:lnSpc>
          <a:spcPct val="90000"/>
        </a:lnSpc>
        <a:spcBef>
          <a:spcPct val="0"/>
        </a:spcBef>
        <a:buNone/>
        <a:defRPr sz="10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3" indent="-534673" algn="l" defTabSz="213869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67336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270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05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39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074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08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943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 descr="Obsah obrázku Grafika, grafický design, Písmo, logo">
            <a:extLst>
              <a:ext uri="{FF2B5EF4-FFF2-40B4-BE49-F238E27FC236}">
                <a16:creationId xmlns:a16="http://schemas.microsoft.com/office/drawing/2014/main" id="{BB13BC8D-1A22-CDC0-A2E2-F1F0E06CA3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377" y="16431231"/>
            <a:ext cx="4960615" cy="3506018"/>
          </a:xfrm>
          <a:prstGeom prst="rect">
            <a:avLst/>
          </a:prstGeom>
        </p:spPr>
      </p:pic>
      <p:pic>
        <p:nvPicPr>
          <p:cNvPr id="28" name="Obrázek 27" descr="Obsah obrázku obloha, strom, domácnost, rostlina&#10;&#10;Popis byl vytvořen automaticky">
            <a:extLst>
              <a:ext uri="{FF2B5EF4-FFF2-40B4-BE49-F238E27FC236}">
                <a16:creationId xmlns:a16="http://schemas.microsoft.com/office/drawing/2014/main" id="{47B1824D-F2D2-2C67-4359-5FF1810CCD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483" y="15662211"/>
            <a:ext cx="4309081" cy="3016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3430" y="4215245"/>
            <a:ext cx="19259940" cy="362455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INOVACE </a:t>
            </a:r>
            <a:r>
              <a:rPr lang="cs-CZ" sz="5600" b="1" dirty="0">
                <a:solidFill>
                  <a:schemeClr val="accent5">
                    <a:lumMod val="75000"/>
                  </a:schemeClr>
                </a:solidFill>
              </a:rPr>
              <a:t>předmětu Společenská odpovědnost chemických podniků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4700" i="1" dirty="0"/>
              <a:t>Projekt </a:t>
            </a:r>
            <a:r>
              <a:rPr lang="en-US" sz="4700" i="1" dirty="0"/>
              <a:t>NEW Trends in Education of Sustainability Oriented Courses – NEWTEC</a:t>
            </a:r>
            <a:r>
              <a:rPr lang="cs-CZ" sz="4700" i="1" dirty="0"/>
              <a:t> </a:t>
            </a:r>
            <a:br>
              <a:rPr lang="cs-CZ" sz="4700" i="1" dirty="0"/>
            </a:br>
            <a:r>
              <a:rPr lang="cs-CZ" sz="4700" i="1" dirty="0"/>
              <a:t>(v rámci programu Vzdělávání Fondů EHP 2014-2021)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4700" dirty="0"/>
              <a:t>Liběna Tetřevová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4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4009" y="838647"/>
            <a:ext cx="3786137" cy="2676881"/>
          </a:xfrm>
          <a:prstGeom prst="rect">
            <a:avLst/>
          </a:prstGeom>
        </p:spPr>
      </p:pic>
      <p:sp>
        <p:nvSpPr>
          <p:cNvPr id="8" name="Plassholder for tekst 2"/>
          <p:cNvSpPr txBox="1">
            <a:spLocks/>
          </p:cNvSpPr>
          <p:nvPr/>
        </p:nvSpPr>
        <p:spPr>
          <a:xfrm>
            <a:off x="1436802" y="28006474"/>
            <a:ext cx="18464664" cy="1646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Projekt EHP-CZ-ICP-4-019 „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Trends in Education of Sustainability Oriented Courses – NEWTEC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je financovaný z Fondů EHP 2014 – 2021 program Vzdělávání. Prostřednictvím Fondů EHP přispívají Island, Lichtenštejnsko a Norsko ke snižování sociálních a ekonomických rozdílů v Evropském hospodářském prostoru (EHP) a k posilování spolupráce s patnácti evropskými státy.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www.eeagrants.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80" y="974191"/>
            <a:ext cx="3100823" cy="313346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EE9BEFE-B3BC-DD47-8F89-C295ED7FDB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4232" y="1388284"/>
            <a:ext cx="2533636" cy="2111363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F6E995FA-F8E9-A7E8-E74C-D09A5075221C}"/>
              </a:ext>
            </a:extLst>
          </p:cNvPr>
          <p:cNvSpPr txBox="1"/>
          <p:nvPr/>
        </p:nvSpPr>
        <p:spPr>
          <a:xfrm>
            <a:off x="1126529" y="10385397"/>
            <a:ext cx="9629970" cy="50629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1 Koncept společenské odpovědnosti firem (CSR)</a:t>
            </a:r>
            <a:r>
              <a:rPr lang="cs-CZ" sz="2800" dirty="0"/>
              <a:t> – v rámci přednášek jsou nově představeny alternativní koncepty v podobě udržitelného a regenerativního rozvoje; v rámci seminářů vznikla nová zadání úkolů spočívající v identifikaci styčných ploch a rozdílů konceptů CSR, udržitelného a regenerativního rozvoje a dále alternativních odvětví a oblastí pro uplatnění regenerativního rozvoje.</a:t>
            </a:r>
          </a:p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2 Stakeholdeři v kontextu konceptu CSR </a:t>
            </a:r>
            <a:r>
              <a:rPr lang="cs-CZ" sz="2800" dirty="0"/>
              <a:t>– v rámci semináře vzniklo nové zadání úkolu zaměřené na specifikaci environmentálně založených skupin stakeholderů a způsobů chování k nim.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5D12938-B0D4-2225-26A0-6E23E2F9E34F}"/>
              </a:ext>
            </a:extLst>
          </p:cNvPr>
          <p:cNvSpPr txBox="1"/>
          <p:nvPr/>
        </p:nvSpPr>
        <p:spPr>
          <a:xfrm>
            <a:off x="1063430" y="8230080"/>
            <a:ext cx="19204070" cy="17235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defTabSz="2138690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5">
                    <a:lumMod val="75000"/>
                  </a:schemeClr>
                </a:solidFill>
              </a:rPr>
              <a:t>Charakteristika změn</a:t>
            </a:r>
          </a:p>
          <a:p>
            <a:pPr algn="ctr" defTabSz="2138690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Na základě peer-learning aktivity I (</a:t>
            </a:r>
            <a:r>
              <a:rPr lang="cs-CZ" sz="2800" dirty="0" err="1"/>
              <a:t>Circular</a:t>
            </a:r>
            <a:r>
              <a:rPr lang="cs-CZ" sz="2800" dirty="0"/>
              <a:t> </a:t>
            </a:r>
            <a:r>
              <a:rPr lang="cs-CZ" sz="2800" dirty="0" err="1"/>
              <a:t>Economy</a:t>
            </a:r>
            <a:r>
              <a:rPr lang="cs-CZ" sz="2800" dirty="0"/>
              <a:t> and </a:t>
            </a:r>
            <a:r>
              <a:rPr lang="cs-CZ" sz="2800"/>
              <a:t>Value </a:t>
            </a:r>
            <a:r>
              <a:rPr lang="cs-CZ" sz="2800" dirty="0" err="1"/>
              <a:t>Creation</a:t>
            </a:r>
            <a:r>
              <a:rPr lang="cs-CZ" sz="2800" dirty="0"/>
              <a:t>) a peer-learning aktivity II (</a:t>
            </a:r>
            <a:r>
              <a:rPr lang="cs-CZ" sz="2800" dirty="0" err="1"/>
              <a:t>Economy</a:t>
            </a:r>
            <a:r>
              <a:rPr lang="cs-CZ" sz="2800" dirty="0"/>
              <a:t> and Society) </a:t>
            </a:r>
            <a:br>
              <a:rPr lang="cs-CZ" sz="2800" dirty="0"/>
            </a:br>
            <a:r>
              <a:rPr lang="cs-CZ" sz="2800" dirty="0"/>
              <a:t>byly provedeny následující inovace předmětu: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F6BB7E2-60A8-CDEA-DC2B-6897B9B99D28}"/>
              </a:ext>
            </a:extLst>
          </p:cNvPr>
          <p:cNvSpPr txBox="1"/>
          <p:nvPr/>
        </p:nvSpPr>
        <p:spPr>
          <a:xfrm>
            <a:off x="11519648" y="22106534"/>
            <a:ext cx="8834110" cy="48628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10 Přínosy a rizika aplikace konceptu CSR. Institucionální podpora konceptu CSR</a:t>
            </a:r>
            <a:r>
              <a:rPr lang="cs-CZ" sz="2800" dirty="0"/>
              <a:t> – v rámci seminářů jsou nově diskutovány možnosti </a:t>
            </a:r>
            <a:r>
              <a:rPr lang="cs-CZ" sz="2800" dirty="0" err="1"/>
              <a:t>triumvirátního</a:t>
            </a:r>
            <a:r>
              <a:rPr lang="cs-CZ" sz="2800" dirty="0"/>
              <a:t> fungování prvků konceptu CSR, udržitelného rozvoje a regenerativního rozvoje a možnosti jejich institucionální podpory.</a:t>
            </a:r>
          </a:p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12 CSR reportování a komunikování chemických firem </a:t>
            </a:r>
            <a:r>
              <a:rPr lang="cs-CZ" sz="2800" dirty="0"/>
              <a:t>– nově jsou představeny příklady dobré praxe norských firem.</a:t>
            </a:r>
          </a:p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dirty="0"/>
              <a:t>Uvedené inovace se současně promítají do témat ústní zkoušky.</a:t>
            </a:r>
          </a:p>
        </p:txBody>
      </p:sp>
      <p:pic>
        <p:nvPicPr>
          <p:cNvPr id="30" name="Obrázek 29" descr="Obsah obrázku snímek obrazovky, oblečení, osoba, Elektricky modrá&#10;&#10;Popis byl vytvořen automaticky">
            <a:extLst>
              <a:ext uri="{FF2B5EF4-FFF2-40B4-BE49-F238E27FC236}">
                <a16:creationId xmlns:a16="http://schemas.microsoft.com/office/drawing/2014/main" id="{933FE0BB-BEFE-2FBB-59A2-DA393539B5A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1" r="6227"/>
          <a:stretch/>
        </p:blipFill>
        <p:spPr>
          <a:xfrm>
            <a:off x="14853690" y="17419358"/>
            <a:ext cx="5047776" cy="4121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448DA5D7-F7C3-E54E-C083-9FF83457D76A}"/>
              </a:ext>
            </a:extLst>
          </p:cNvPr>
          <p:cNvSpPr txBox="1"/>
          <p:nvPr/>
        </p:nvSpPr>
        <p:spPr>
          <a:xfrm>
            <a:off x="11489260" y="10698072"/>
            <a:ext cx="8834110" cy="61555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7 Environmentální odpovědnost chemických firem </a:t>
            </a:r>
            <a:r>
              <a:rPr lang="cs-CZ" sz="2800" dirty="0"/>
              <a:t>– v rámci semináře vzniklo nové zadání úkolu, jehož cílem je odhalit alternativní možnosti chemických firem přispět svými environmentálně odpovědnými aktivitami k udržitelnému či dokonce regenerativnímu rozvoji společnosti.</a:t>
            </a:r>
          </a:p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8 Etická odpovědnost chemických firem </a:t>
            </a:r>
            <a:r>
              <a:rPr lang="cs-CZ" sz="2800" dirty="0"/>
              <a:t>– bylo vytvořeno zadání případové studie věnované tématu Regenerativní etika.</a:t>
            </a:r>
          </a:p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9 Filantropická odpovědnost chemických firem </a:t>
            </a:r>
            <a:r>
              <a:rPr lang="cs-CZ" sz="2800" dirty="0"/>
              <a:t>– nově jsou v rámci semináře diskutovány přínosy filantropické odpovědnosti firem z pohledu budoucího rozvoje společnosti jako celku.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1CF8B1F-A45D-9398-4A9D-B0E360E4CB99}"/>
              </a:ext>
            </a:extLst>
          </p:cNvPr>
          <p:cNvSpPr txBox="1"/>
          <p:nvPr/>
        </p:nvSpPr>
        <p:spPr>
          <a:xfrm>
            <a:off x="1063430" y="19692351"/>
            <a:ext cx="9963254" cy="7879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3 Ekonomická odpovědnost chemických firem </a:t>
            </a:r>
            <a:r>
              <a:rPr lang="cs-CZ" sz="2800" dirty="0"/>
              <a:t>– v rámci semináře vzniklo nové zadání případové studie, jejímž předmětem je komplexně zhodnotit alternativní názory na přínosy, omezení a rizika aplikace konceptu CSR z pohledu ekonomické výkonnosti firem.</a:t>
            </a:r>
          </a:p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4 Sdílená ekonomika. Sdílení jako projev společenské odpovědnosti chemických firem</a:t>
            </a:r>
            <a:r>
              <a:rPr lang="cs-CZ" sz="2800" dirty="0"/>
              <a:t> – byl změněn koncept přednášky a semináře, kdy je omezená pozornost věnována problematice C2C a B2C, které představují východisko pro následné studium problematiky alternativních forem firemního sdílení. Představeny jsou v rámci přednášek a diskutovány v rámci seminářů formy, přínosy a rizika alternativních forem B2B sdílení, ale B2U či U2B sdílení.</a:t>
            </a:r>
          </a:p>
          <a:p>
            <a:pPr defTabSz="2138690">
              <a:spcBef>
                <a:spcPts val="1200"/>
              </a:spcBef>
              <a:spcAft>
                <a:spcPts val="600"/>
              </a:spcAft>
            </a:pPr>
            <a:r>
              <a:rPr lang="cs-CZ" sz="2800" b="1" dirty="0"/>
              <a:t>Téma 5 Partnerství chemických firem v kontextu CSR</a:t>
            </a:r>
            <a:r>
              <a:rPr lang="cs-CZ" sz="2800" dirty="0"/>
              <a:t> – v rámci přednášky i semináře jsou nově diskutovány možnosti využití alternativních forem B2B sdílení z pohledu jednotlivých os partnerství chemických firem.</a:t>
            </a:r>
          </a:p>
        </p:txBody>
      </p:sp>
      <p:pic>
        <p:nvPicPr>
          <p:cNvPr id="20" name="Obrázek 19" descr="Obsah obrázku kreslené, květina, umění&#10;&#10;Popis byl vytvořen automaticky">
            <a:extLst>
              <a:ext uri="{FF2B5EF4-FFF2-40B4-BE49-F238E27FC236}">
                <a16:creationId xmlns:a16="http://schemas.microsoft.com/office/drawing/2014/main" id="{AA7E1EAE-1332-9D81-CE65-C53A02C473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91" y="16395114"/>
            <a:ext cx="4960615" cy="2790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483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</TotalTime>
  <Words>486</Words>
  <Application>Microsoft Office PowerPoint</Application>
  <PresentationFormat>Vlastní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Univerzita Pardubice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Tetrevova Libena</dc:creator>
  <cp:lastModifiedBy>Vavra Jan</cp:lastModifiedBy>
  <cp:revision>55</cp:revision>
  <cp:lastPrinted>2020-09-25T06:38:40Z</cp:lastPrinted>
  <dcterms:created xsi:type="dcterms:W3CDTF">2019-09-20T09:59:06Z</dcterms:created>
  <dcterms:modified xsi:type="dcterms:W3CDTF">2024-01-18T13:44:55Z</dcterms:modified>
</cp:coreProperties>
</file>