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386800" cy="30279975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>
        <p:scale>
          <a:sx n="66" d="100"/>
          <a:sy n="66" d="100"/>
        </p:scale>
        <p:origin x="156" y="-28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010" y="4955545"/>
            <a:ext cx="18178780" cy="10541917"/>
          </a:xfrm>
        </p:spPr>
        <p:txBody>
          <a:bodyPr anchor="b"/>
          <a:lstStyle>
            <a:lvl1pPr algn="ctr">
              <a:defRPr sz="14033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3350" y="15903998"/>
            <a:ext cx="16040100" cy="7310649"/>
          </a:xfrm>
        </p:spPr>
        <p:txBody>
          <a:bodyPr/>
          <a:lstStyle>
            <a:lvl1pPr marL="0" indent="0" algn="ctr">
              <a:buNone/>
              <a:defRPr sz="5613"/>
            </a:lvl1pPr>
            <a:lvl2pPr marL="1069345" indent="0" algn="ctr">
              <a:buNone/>
              <a:defRPr sz="4678"/>
            </a:lvl2pPr>
            <a:lvl3pPr marL="2138690" indent="0" algn="ctr">
              <a:buNone/>
              <a:defRPr sz="4210"/>
            </a:lvl3pPr>
            <a:lvl4pPr marL="3208035" indent="0" algn="ctr">
              <a:buNone/>
              <a:defRPr sz="3742"/>
            </a:lvl4pPr>
            <a:lvl5pPr marL="4277380" indent="0" algn="ctr">
              <a:buNone/>
              <a:defRPr sz="3742"/>
            </a:lvl5pPr>
            <a:lvl6pPr marL="5346725" indent="0" algn="ctr">
              <a:buNone/>
              <a:defRPr sz="3742"/>
            </a:lvl6pPr>
            <a:lvl7pPr marL="6416070" indent="0" algn="ctr">
              <a:buNone/>
              <a:defRPr sz="3742"/>
            </a:lvl7pPr>
            <a:lvl8pPr marL="7485416" indent="0" algn="ctr">
              <a:buNone/>
              <a:defRPr sz="3742"/>
            </a:lvl8pPr>
            <a:lvl9pPr marL="8554761" indent="0" algn="ctr">
              <a:buNone/>
              <a:defRPr sz="3742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26.01.2024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7295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26.01.2024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8904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4930" y="1612128"/>
            <a:ext cx="4611529" cy="25660879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344" y="1612128"/>
            <a:ext cx="13567251" cy="25660879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26.01.2024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2863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26.01.2024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5263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9205" y="7548975"/>
            <a:ext cx="18446115" cy="12595626"/>
          </a:xfrm>
        </p:spPr>
        <p:txBody>
          <a:bodyPr anchor="b"/>
          <a:lstStyle>
            <a:lvl1pPr>
              <a:defRPr sz="14033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9205" y="20263761"/>
            <a:ext cx="18446115" cy="6623742"/>
          </a:xfrm>
        </p:spPr>
        <p:txBody>
          <a:bodyPr/>
          <a:lstStyle>
            <a:lvl1pPr marL="0" indent="0">
              <a:buNone/>
              <a:defRPr sz="5613">
                <a:solidFill>
                  <a:schemeClr val="tx1"/>
                </a:solidFill>
              </a:defRPr>
            </a:lvl1pPr>
            <a:lvl2pPr marL="1069345" indent="0">
              <a:buNone/>
              <a:defRPr sz="4678">
                <a:solidFill>
                  <a:schemeClr val="tx1">
                    <a:tint val="75000"/>
                  </a:schemeClr>
                </a:solidFill>
              </a:defRPr>
            </a:lvl2pPr>
            <a:lvl3pPr marL="2138690" indent="0">
              <a:buNone/>
              <a:defRPr sz="4210">
                <a:solidFill>
                  <a:schemeClr val="tx1">
                    <a:tint val="75000"/>
                  </a:schemeClr>
                </a:solidFill>
              </a:defRPr>
            </a:lvl3pPr>
            <a:lvl4pPr marL="32080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7380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672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6070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5416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476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26.01.2024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5254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343" y="8060641"/>
            <a:ext cx="9089390" cy="1921236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7068" y="8060641"/>
            <a:ext cx="9089390" cy="1921236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26.01.2024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1786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128" y="1612135"/>
            <a:ext cx="18446115" cy="585272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131" y="7422802"/>
            <a:ext cx="9047617" cy="3637800"/>
          </a:xfrm>
        </p:spPr>
        <p:txBody>
          <a:bodyPr anchor="b"/>
          <a:lstStyle>
            <a:lvl1pPr marL="0" indent="0">
              <a:buNone/>
              <a:defRPr sz="5613" b="1"/>
            </a:lvl1pPr>
            <a:lvl2pPr marL="1069345" indent="0">
              <a:buNone/>
              <a:defRPr sz="4678" b="1"/>
            </a:lvl2pPr>
            <a:lvl3pPr marL="2138690" indent="0">
              <a:buNone/>
              <a:defRPr sz="4210" b="1"/>
            </a:lvl3pPr>
            <a:lvl4pPr marL="3208035" indent="0">
              <a:buNone/>
              <a:defRPr sz="3742" b="1"/>
            </a:lvl4pPr>
            <a:lvl5pPr marL="4277380" indent="0">
              <a:buNone/>
              <a:defRPr sz="3742" b="1"/>
            </a:lvl5pPr>
            <a:lvl6pPr marL="5346725" indent="0">
              <a:buNone/>
              <a:defRPr sz="3742" b="1"/>
            </a:lvl6pPr>
            <a:lvl7pPr marL="6416070" indent="0">
              <a:buNone/>
              <a:defRPr sz="3742" b="1"/>
            </a:lvl7pPr>
            <a:lvl8pPr marL="7485416" indent="0">
              <a:buNone/>
              <a:defRPr sz="3742" b="1"/>
            </a:lvl8pPr>
            <a:lvl9pPr marL="8554761" indent="0">
              <a:buNone/>
              <a:defRPr sz="3742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3131" y="11060602"/>
            <a:ext cx="9047617" cy="1626848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7068" y="7422802"/>
            <a:ext cx="9092176" cy="3637800"/>
          </a:xfrm>
        </p:spPr>
        <p:txBody>
          <a:bodyPr anchor="b"/>
          <a:lstStyle>
            <a:lvl1pPr marL="0" indent="0">
              <a:buNone/>
              <a:defRPr sz="5613" b="1"/>
            </a:lvl1pPr>
            <a:lvl2pPr marL="1069345" indent="0">
              <a:buNone/>
              <a:defRPr sz="4678" b="1"/>
            </a:lvl2pPr>
            <a:lvl3pPr marL="2138690" indent="0">
              <a:buNone/>
              <a:defRPr sz="4210" b="1"/>
            </a:lvl3pPr>
            <a:lvl4pPr marL="3208035" indent="0">
              <a:buNone/>
              <a:defRPr sz="3742" b="1"/>
            </a:lvl4pPr>
            <a:lvl5pPr marL="4277380" indent="0">
              <a:buNone/>
              <a:defRPr sz="3742" b="1"/>
            </a:lvl5pPr>
            <a:lvl6pPr marL="5346725" indent="0">
              <a:buNone/>
              <a:defRPr sz="3742" b="1"/>
            </a:lvl6pPr>
            <a:lvl7pPr marL="6416070" indent="0">
              <a:buNone/>
              <a:defRPr sz="3742" b="1"/>
            </a:lvl7pPr>
            <a:lvl8pPr marL="7485416" indent="0">
              <a:buNone/>
              <a:defRPr sz="3742" b="1"/>
            </a:lvl8pPr>
            <a:lvl9pPr marL="8554761" indent="0">
              <a:buNone/>
              <a:defRPr sz="3742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7068" y="11060602"/>
            <a:ext cx="9092176" cy="1626848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26.01.2024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8486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26.01.2024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9347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26.01.2024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8049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128" y="2018665"/>
            <a:ext cx="6897800" cy="7065328"/>
          </a:xfrm>
        </p:spPr>
        <p:txBody>
          <a:bodyPr anchor="b"/>
          <a:lstStyle>
            <a:lvl1pPr>
              <a:defRPr sz="7484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2175" y="4359762"/>
            <a:ext cx="10827068" cy="21518408"/>
          </a:xfrm>
        </p:spPr>
        <p:txBody>
          <a:bodyPr/>
          <a:lstStyle>
            <a:lvl1pPr>
              <a:defRPr sz="7484"/>
            </a:lvl1pPr>
            <a:lvl2pPr>
              <a:defRPr sz="6549"/>
            </a:lvl2pPr>
            <a:lvl3pPr>
              <a:defRPr sz="5613"/>
            </a:lvl3pPr>
            <a:lvl4pPr>
              <a:defRPr sz="4678"/>
            </a:lvl4pPr>
            <a:lvl5pPr>
              <a:defRPr sz="4678"/>
            </a:lvl5pPr>
            <a:lvl6pPr>
              <a:defRPr sz="4678"/>
            </a:lvl6pPr>
            <a:lvl7pPr>
              <a:defRPr sz="4678"/>
            </a:lvl7pPr>
            <a:lvl8pPr>
              <a:defRPr sz="4678"/>
            </a:lvl8pPr>
            <a:lvl9pPr>
              <a:defRPr sz="4678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128" y="9083992"/>
            <a:ext cx="6897800" cy="16829220"/>
          </a:xfrm>
        </p:spPr>
        <p:txBody>
          <a:bodyPr/>
          <a:lstStyle>
            <a:lvl1pPr marL="0" indent="0">
              <a:buNone/>
              <a:defRPr sz="3742"/>
            </a:lvl1pPr>
            <a:lvl2pPr marL="1069345" indent="0">
              <a:buNone/>
              <a:defRPr sz="3274"/>
            </a:lvl2pPr>
            <a:lvl3pPr marL="2138690" indent="0">
              <a:buNone/>
              <a:defRPr sz="2807"/>
            </a:lvl3pPr>
            <a:lvl4pPr marL="3208035" indent="0">
              <a:buNone/>
              <a:defRPr sz="2339"/>
            </a:lvl4pPr>
            <a:lvl5pPr marL="4277380" indent="0">
              <a:buNone/>
              <a:defRPr sz="2339"/>
            </a:lvl5pPr>
            <a:lvl6pPr marL="5346725" indent="0">
              <a:buNone/>
              <a:defRPr sz="2339"/>
            </a:lvl6pPr>
            <a:lvl7pPr marL="6416070" indent="0">
              <a:buNone/>
              <a:defRPr sz="2339"/>
            </a:lvl7pPr>
            <a:lvl8pPr marL="7485416" indent="0">
              <a:buNone/>
              <a:defRPr sz="2339"/>
            </a:lvl8pPr>
            <a:lvl9pPr marL="8554761" indent="0">
              <a:buNone/>
              <a:defRPr sz="2339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26.01.2024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8825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128" y="2018665"/>
            <a:ext cx="6897800" cy="7065328"/>
          </a:xfrm>
        </p:spPr>
        <p:txBody>
          <a:bodyPr anchor="b"/>
          <a:lstStyle>
            <a:lvl1pPr>
              <a:defRPr sz="7484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2175" y="4359762"/>
            <a:ext cx="10827068" cy="21518408"/>
          </a:xfrm>
        </p:spPr>
        <p:txBody>
          <a:bodyPr anchor="t"/>
          <a:lstStyle>
            <a:lvl1pPr marL="0" indent="0">
              <a:buNone/>
              <a:defRPr sz="7484"/>
            </a:lvl1pPr>
            <a:lvl2pPr marL="1069345" indent="0">
              <a:buNone/>
              <a:defRPr sz="6549"/>
            </a:lvl2pPr>
            <a:lvl3pPr marL="2138690" indent="0">
              <a:buNone/>
              <a:defRPr sz="5613"/>
            </a:lvl3pPr>
            <a:lvl4pPr marL="3208035" indent="0">
              <a:buNone/>
              <a:defRPr sz="4678"/>
            </a:lvl4pPr>
            <a:lvl5pPr marL="4277380" indent="0">
              <a:buNone/>
              <a:defRPr sz="4678"/>
            </a:lvl5pPr>
            <a:lvl6pPr marL="5346725" indent="0">
              <a:buNone/>
              <a:defRPr sz="4678"/>
            </a:lvl6pPr>
            <a:lvl7pPr marL="6416070" indent="0">
              <a:buNone/>
              <a:defRPr sz="4678"/>
            </a:lvl7pPr>
            <a:lvl8pPr marL="7485416" indent="0">
              <a:buNone/>
              <a:defRPr sz="4678"/>
            </a:lvl8pPr>
            <a:lvl9pPr marL="8554761" indent="0">
              <a:buNone/>
              <a:defRPr sz="4678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128" y="9083992"/>
            <a:ext cx="6897800" cy="16829220"/>
          </a:xfrm>
        </p:spPr>
        <p:txBody>
          <a:bodyPr/>
          <a:lstStyle>
            <a:lvl1pPr marL="0" indent="0">
              <a:buNone/>
              <a:defRPr sz="3742"/>
            </a:lvl1pPr>
            <a:lvl2pPr marL="1069345" indent="0">
              <a:buNone/>
              <a:defRPr sz="3274"/>
            </a:lvl2pPr>
            <a:lvl3pPr marL="2138690" indent="0">
              <a:buNone/>
              <a:defRPr sz="2807"/>
            </a:lvl3pPr>
            <a:lvl4pPr marL="3208035" indent="0">
              <a:buNone/>
              <a:defRPr sz="2339"/>
            </a:lvl4pPr>
            <a:lvl5pPr marL="4277380" indent="0">
              <a:buNone/>
              <a:defRPr sz="2339"/>
            </a:lvl5pPr>
            <a:lvl6pPr marL="5346725" indent="0">
              <a:buNone/>
              <a:defRPr sz="2339"/>
            </a:lvl6pPr>
            <a:lvl7pPr marL="6416070" indent="0">
              <a:buNone/>
              <a:defRPr sz="2339"/>
            </a:lvl7pPr>
            <a:lvl8pPr marL="7485416" indent="0">
              <a:buNone/>
              <a:defRPr sz="2339"/>
            </a:lvl8pPr>
            <a:lvl9pPr marL="8554761" indent="0">
              <a:buNone/>
              <a:defRPr sz="2339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26.01.2024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0863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343" y="1612135"/>
            <a:ext cx="18446115" cy="5852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343" y="8060641"/>
            <a:ext cx="18446115" cy="19212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343" y="28065058"/>
            <a:ext cx="4812030" cy="1612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300C4-B9BC-45FA-9046-0503E4C46437}" type="datetimeFigureOut">
              <a:rPr lang="cs-CZ" smtClean="0"/>
              <a:t>26.01.2024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4378" y="28065058"/>
            <a:ext cx="7218045" cy="1612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4428" y="28065058"/>
            <a:ext cx="4812030" cy="1612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8243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38690" rtl="0" eaLnBrk="1" latinLnBrk="0" hangingPunct="1">
        <a:lnSpc>
          <a:spcPct val="90000"/>
        </a:lnSpc>
        <a:spcBef>
          <a:spcPct val="0"/>
        </a:spcBef>
        <a:buNone/>
        <a:defRPr sz="1029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673" indent="-534673" algn="l" defTabSz="2138690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9" kern="1200">
          <a:solidFill>
            <a:schemeClr val="tx1"/>
          </a:solidFill>
          <a:latin typeface="+mn-lt"/>
          <a:ea typeface="+mn-ea"/>
          <a:cs typeface="+mn-cs"/>
        </a:defRPr>
      </a:lvl1pPr>
      <a:lvl2pPr marL="1604018" indent="-534673" algn="l" defTabSz="2138690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2pPr>
      <a:lvl3pPr marL="2673363" indent="-534673" algn="l" defTabSz="2138690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8" kern="1200">
          <a:solidFill>
            <a:schemeClr val="tx1"/>
          </a:solidFill>
          <a:latin typeface="+mn-lt"/>
          <a:ea typeface="+mn-ea"/>
          <a:cs typeface="+mn-cs"/>
        </a:defRPr>
      </a:lvl3pPr>
      <a:lvl4pPr marL="3742708" indent="-534673" algn="l" defTabSz="2138690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4pPr>
      <a:lvl5pPr marL="4812053" indent="-534673" algn="l" defTabSz="2138690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5pPr>
      <a:lvl6pPr marL="5881398" indent="-534673" algn="l" defTabSz="2138690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6pPr>
      <a:lvl7pPr marL="6950743" indent="-534673" algn="l" defTabSz="2138690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7pPr>
      <a:lvl8pPr marL="8020088" indent="-534673" algn="l" defTabSz="2138690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8pPr>
      <a:lvl9pPr marL="9089433" indent="-534673" algn="l" defTabSz="2138690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69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1pPr>
      <a:lvl2pPr marL="1069345" algn="l" defTabSz="213869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2pPr>
      <a:lvl3pPr marL="2138690" algn="l" defTabSz="213869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3pPr>
      <a:lvl4pPr marL="3208035" algn="l" defTabSz="213869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4pPr>
      <a:lvl5pPr marL="4277380" algn="l" defTabSz="213869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5pPr>
      <a:lvl6pPr marL="5346725" algn="l" defTabSz="213869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6pPr>
      <a:lvl7pPr marL="6416070" algn="l" defTabSz="213869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7pPr>
      <a:lvl8pPr marL="7485416" algn="l" defTabSz="213869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8pPr>
      <a:lvl9pPr marL="8554761" algn="l" defTabSz="213869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04009" y="4215245"/>
            <a:ext cx="18464664" cy="252243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b="1" dirty="0">
                <a:solidFill>
                  <a:srgbClr val="FF0000"/>
                </a:solidFill>
              </a:rPr>
              <a:t>INOVACE předmětu Personální Management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dirty="0"/>
              <a:t>projekt </a:t>
            </a:r>
            <a:r>
              <a:rPr lang="en-US" dirty="0"/>
              <a:t>NEW Trends in Education of Sustainability Oriented Courses – NEWTEC</a:t>
            </a:r>
            <a:r>
              <a:rPr lang="cs-CZ" dirty="0"/>
              <a:t> (v rámci programu Vzdělávání Fondů EHP 2014-2021)</a:t>
            </a:r>
            <a:endParaRPr lang="cs-CZ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009" y="838647"/>
            <a:ext cx="3786137" cy="2676881"/>
          </a:xfrm>
          <a:prstGeom prst="rect">
            <a:avLst/>
          </a:prstGeom>
        </p:spPr>
      </p:pic>
      <p:sp>
        <p:nvSpPr>
          <p:cNvPr id="8" name="Plassholder for tekst 2"/>
          <p:cNvSpPr txBox="1">
            <a:spLocks/>
          </p:cNvSpPr>
          <p:nvPr/>
        </p:nvSpPr>
        <p:spPr>
          <a:xfrm>
            <a:off x="1436802" y="28006474"/>
            <a:ext cx="18464664" cy="16465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80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Projekt EHP-CZ-ICP-4-019 „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NEW Trends in Education of Sustainability Oriented Courses – NEWTEC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“ je financovaný z Fondů EHP 2014 – 2021 program Vzdělávání. Prostřednictvím Fondů EHP přispívají Island, Lichtenštejnsko a Norsko ke snižování sociálních a ekonomických rozdílů v Evropském hospodářském prostoru (EHP) a k posilování spolupráce s patnácti evropskými státy.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www.eeagrants.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cz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604009" y="7267716"/>
            <a:ext cx="18665474" cy="209288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Cíle předmětu</a:t>
            </a:r>
          </a:p>
          <a:p>
            <a:pPr algn="just">
              <a:spcAft>
                <a:spcPts val="600"/>
              </a:spcAft>
            </a:pPr>
            <a:r>
              <a:rPr lang="cs-CZ" sz="2400" dirty="0"/>
              <a:t>Cílem předmětu je seznámit posluchače s udržitelným přístupem k řízení pracovníků v podniku a péčí o ně. Průmysl 4.0 přináší do této oblasti řadu nových nároků i přístupů, které mění některé tradiční způsoby práce s lidským potenciálem. Důraz je kladen nejen na praktickou stránku, ale i na psychologický kontext nastalých změn.  Inovace předmětu zahrnuje modifikaci současných metod personální práce a představení aktuálních trendů v této oblasti.   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436801" y="9970236"/>
            <a:ext cx="9702621" cy="946439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numCol="1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Popis změn: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 základě peer-learning aktivity I (</a:t>
            </a:r>
            <a:r>
              <a:rPr lang="cs-CZ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Circular</a:t>
            </a: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Economy</a:t>
            </a: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Value</a:t>
            </a: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Creation</a:t>
            </a: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a peer-learning aktivity II (kurz </a:t>
            </a:r>
            <a:r>
              <a:rPr lang="cs-CZ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Economy</a:t>
            </a: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and Society) byly provedeny následující inovace v obsahu předmětu: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Předmět je aktualizován v souladu se změnami na trhu práce i v personální práci v kontextu Průmyslu 4.0 a také dopady těchto změn s ohledem na budoucí Průmysl 5.0. Zahrnuty jsou i novelizace Zákoníku práce. Pozornost je také věnována Green HR.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Prezentace 1 je doplněna o analýzu změn na trhu pracovních sil s ohledem na změny v požadavcích na kvalifikace pracovníků v podnicích v důsledku automatizace, robotizace či využívání umělé inteligence a virtuální reality.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Prezentace 3 je doplněna o zohlednění změn na trhu práce.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Prezentace 4-5 jsou doplněny o nové možnosti provádění získávání a výběru pracovníků (online, umělá inteligence, práce s databázemi, virtuální realita). Zohledněna je i problematika Green HR.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 semináři 2, 4 a 5 jsou aplikovány nové trendy provádění těchto činností.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Prezentace 6 je doplněna o psychologický aspekt adaptace pracovníků v nových podmínkách. Rozpracovány jsou také alternativní pracovní úvazky.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 prezentaci 8 jsou doplněny nové trendy ve vzdělávání pracovníků (</a:t>
            </a:r>
            <a:r>
              <a:rPr lang="cs-CZ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multiskilling</a:t>
            </a: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just in </a:t>
            </a:r>
            <a:r>
              <a:rPr lang="cs-CZ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time</a:t>
            </a: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ve vzdělávání, umělá inteligence, virtuální realita, online kurzy, zaměření na </a:t>
            </a:r>
            <a:r>
              <a:rPr lang="cs-CZ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wellbeing</a:t>
            </a: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 psychohygienu, </a:t>
            </a:r>
            <a:r>
              <a:rPr lang="cs-CZ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age</a:t>
            </a: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management, celoživotní vzdělávání, vzdělávání k udržitelnosti, environmentu, recyklaci atd.)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 prezentaci 12 je doplněno zaměření péče o pracovníky na </a:t>
            </a:r>
            <a:r>
              <a:rPr lang="cs-CZ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wellbeing</a:t>
            </a: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 schopnost se vypořádat s náročnou prací, zvládání stresu na pracovišti, využití virtuální reality)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 seminářích byl podpořen model skupinové práce v rámci seminářů, což podpořilo míru diskuze nad zadanými úkoly.</a:t>
            </a:r>
            <a:endParaRPr lang="cs-CZ" sz="2400" b="1" dirty="0">
              <a:cs typeface="Arial" panose="020B0604020202020204" pitchFamily="34" charset="0"/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180" y="974191"/>
            <a:ext cx="3100823" cy="313346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EE9BEFE-B3BC-DD47-8F89-C295ED7FDB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4232" y="1388284"/>
            <a:ext cx="2533636" cy="2111363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95055C8C-0AEE-BD37-24E0-D453209CC1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62173" y="13280570"/>
            <a:ext cx="7811923" cy="4293397"/>
          </a:xfrm>
          <a:prstGeom prst="rect">
            <a:avLst/>
          </a:prstGeom>
        </p:spPr>
      </p:pic>
      <p:pic>
        <p:nvPicPr>
          <p:cNvPr id="28" name="Obrázek 27">
            <a:extLst>
              <a:ext uri="{FF2B5EF4-FFF2-40B4-BE49-F238E27FC236}">
                <a16:creationId xmlns:a16="http://schemas.microsoft.com/office/drawing/2014/main" id="{EB272995-3A3E-5618-8F57-19CBC5933A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62173" y="22903885"/>
            <a:ext cx="7811923" cy="4928459"/>
          </a:xfrm>
          <a:prstGeom prst="rect">
            <a:avLst/>
          </a:prstGeom>
        </p:spPr>
      </p:pic>
      <p:pic>
        <p:nvPicPr>
          <p:cNvPr id="35" name="Obrázek 34">
            <a:extLst>
              <a:ext uri="{FF2B5EF4-FFF2-40B4-BE49-F238E27FC236}">
                <a16:creationId xmlns:a16="http://schemas.microsoft.com/office/drawing/2014/main" id="{0F331E59-AEC0-8390-C80F-383918E636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62173" y="9949322"/>
            <a:ext cx="7811923" cy="324307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A14DCFC-B50C-0604-411E-FDCCF88752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62173" y="17790223"/>
            <a:ext cx="7811923" cy="486414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A8A13F3B-0B2B-554D-E8EA-1A51AC2455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36801" y="19829029"/>
            <a:ext cx="9702621" cy="6465887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CBBBFF42-E79D-D1C6-8A12-08BC6D55EA6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49491" y="26600670"/>
            <a:ext cx="9086850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8368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1204</TotalTime>
  <Words>445</Words>
  <Application>Microsoft Office PowerPoint</Application>
  <PresentationFormat>Vlastní</PresentationFormat>
  <Paragraphs>18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Motiv Office</vt:lpstr>
      <vt:lpstr>Prezentace aplikace PowerPoint</vt:lpstr>
    </vt:vector>
  </TitlesOfParts>
  <Company>Univerzita Pardubice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Tetrevova Libena</dc:creator>
  <cp:lastModifiedBy>Vavra Jan</cp:lastModifiedBy>
  <cp:revision>65</cp:revision>
  <cp:lastPrinted>2020-09-25T06:38:40Z</cp:lastPrinted>
  <dcterms:created xsi:type="dcterms:W3CDTF">2019-09-20T09:59:06Z</dcterms:created>
  <dcterms:modified xsi:type="dcterms:W3CDTF">2024-01-26T08:20:42Z</dcterms:modified>
</cp:coreProperties>
</file>