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29" d="100"/>
          <a:sy n="29" d="100"/>
        </p:scale>
        <p:origin x="2682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4955545"/>
            <a:ext cx="18178780" cy="10541917"/>
          </a:xfrm>
        </p:spPr>
        <p:txBody>
          <a:bodyPr anchor="b"/>
          <a:lstStyle>
            <a:lvl1pPr algn="ctr">
              <a:defRPr sz="1403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3350" y="15903998"/>
            <a:ext cx="16040100" cy="7310649"/>
          </a:xfrm>
        </p:spPr>
        <p:txBody>
          <a:bodyPr/>
          <a:lstStyle>
            <a:lvl1pPr marL="0" indent="0" algn="ctr">
              <a:buNone/>
              <a:defRPr sz="5613"/>
            </a:lvl1pPr>
            <a:lvl2pPr marL="1069345" indent="0" algn="ctr">
              <a:buNone/>
              <a:defRPr sz="4678"/>
            </a:lvl2pPr>
            <a:lvl3pPr marL="2138690" indent="0" algn="ctr">
              <a:buNone/>
              <a:defRPr sz="4210"/>
            </a:lvl3pPr>
            <a:lvl4pPr marL="3208035" indent="0" algn="ctr">
              <a:buNone/>
              <a:defRPr sz="3742"/>
            </a:lvl4pPr>
            <a:lvl5pPr marL="4277380" indent="0" algn="ctr">
              <a:buNone/>
              <a:defRPr sz="3742"/>
            </a:lvl5pPr>
            <a:lvl6pPr marL="5346725" indent="0" algn="ctr">
              <a:buNone/>
              <a:defRPr sz="3742"/>
            </a:lvl6pPr>
            <a:lvl7pPr marL="6416070" indent="0" algn="ctr">
              <a:buNone/>
              <a:defRPr sz="3742"/>
            </a:lvl7pPr>
            <a:lvl8pPr marL="7485416" indent="0" algn="ctr">
              <a:buNone/>
              <a:defRPr sz="3742"/>
            </a:lvl8pPr>
            <a:lvl9pPr marL="8554761" indent="0" algn="ctr">
              <a:buNone/>
              <a:defRPr sz="3742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2955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48904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4930" y="1612128"/>
            <a:ext cx="4611529" cy="25660879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344" y="1612128"/>
            <a:ext cx="13567251" cy="2566087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863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152630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9205" y="7548975"/>
            <a:ext cx="18446115" cy="12595626"/>
          </a:xfrm>
        </p:spPr>
        <p:txBody>
          <a:bodyPr anchor="b"/>
          <a:lstStyle>
            <a:lvl1pPr>
              <a:defRPr sz="14033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9205" y="20263761"/>
            <a:ext cx="18446115" cy="6623742"/>
          </a:xfrm>
        </p:spPr>
        <p:txBody>
          <a:bodyPr/>
          <a:lstStyle>
            <a:lvl1pPr marL="0" indent="0">
              <a:buNone/>
              <a:defRPr sz="5613">
                <a:solidFill>
                  <a:schemeClr val="tx1"/>
                </a:solidFill>
              </a:defRPr>
            </a:lvl1pPr>
            <a:lvl2pPr marL="1069345" indent="0">
              <a:buNone/>
              <a:defRPr sz="4678">
                <a:solidFill>
                  <a:schemeClr val="tx1">
                    <a:tint val="75000"/>
                  </a:schemeClr>
                </a:solidFill>
              </a:defRPr>
            </a:lvl2pPr>
            <a:lvl3pPr marL="2138690" indent="0">
              <a:buNone/>
              <a:defRPr sz="4210">
                <a:solidFill>
                  <a:schemeClr val="tx1">
                    <a:tint val="75000"/>
                  </a:schemeClr>
                </a:solidFill>
              </a:defRPr>
            </a:lvl3pPr>
            <a:lvl4pPr marL="32080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738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672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6070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5416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476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5254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343" y="8060641"/>
            <a:ext cx="9089390" cy="1921236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7068" y="8060641"/>
            <a:ext cx="9089390" cy="1921236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61786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1612135"/>
            <a:ext cx="18446115" cy="58527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131" y="7422802"/>
            <a:ext cx="9047617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3131" y="11060602"/>
            <a:ext cx="9047617" cy="162684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7068" y="7422802"/>
            <a:ext cx="9092176" cy="3637800"/>
          </a:xfrm>
        </p:spPr>
        <p:txBody>
          <a:bodyPr anchor="b"/>
          <a:lstStyle>
            <a:lvl1pPr marL="0" indent="0">
              <a:buNone/>
              <a:defRPr sz="5613" b="1"/>
            </a:lvl1pPr>
            <a:lvl2pPr marL="1069345" indent="0">
              <a:buNone/>
              <a:defRPr sz="4678" b="1"/>
            </a:lvl2pPr>
            <a:lvl3pPr marL="2138690" indent="0">
              <a:buNone/>
              <a:defRPr sz="4210" b="1"/>
            </a:lvl3pPr>
            <a:lvl4pPr marL="3208035" indent="0">
              <a:buNone/>
              <a:defRPr sz="3742" b="1"/>
            </a:lvl4pPr>
            <a:lvl5pPr marL="4277380" indent="0">
              <a:buNone/>
              <a:defRPr sz="3742" b="1"/>
            </a:lvl5pPr>
            <a:lvl6pPr marL="5346725" indent="0">
              <a:buNone/>
              <a:defRPr sz="3742" b="1"/>
            </a:lvl6pPr>
            <a:lvl7pPr marL="6416070" indent="0">
              <a:buNone/>
              <a:defRPr sz="3742" b="1"/>
            </a:lvl7pPr>
            <a:lvl8pPr marL="7485416" indent="0">
              <a:buNone/>
              <a:defRPr sz="3742" b="1"/>
            </a:lvl8pPr>
            <a:lvl9pPr marL="8554761" indent="0">
              <a:buNone/>
              <a:defRPr sz="3742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7068" y="11060602"/>
            <a:ext cx="9092176" cy="1626848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384860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934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0492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2175" y="4359762"/>
            <a:ext cx="10827068" cy="21518408"/>
          </a:xfrm>
        </p:spPr>
        <p:txBody>
          <a:bodyPr/>
          <a:lstStyle>
            <a:lvl1pPr>
              <a:defRPr sz="7484"/>
            </a:lvl1pPr>
            <a:lvl2pPr>
              <a:defRPr sz="6549"/>
            </a:lvl2pPr>
            <a:lvl3pPr>
              <a:defRPr sz="5613"/>
            </a:lvl3pPr>
            <a:lvl4pPr>
              <a:defRPr sz="4678"/>
            </a:lvl4pPr>
            <a:lvl5pPr>
              <a:defRPr sz="4678"/>
            </a:lvl5pPr>
            <a:lvl6pPr>
              <a:defRPr sz="4678"/>
            </a:lvl6pPr>
            <a:lvl7pPr>
              <a:defRPr sz="4678"/>
            </a:lvl7pPr>
            <a:lvl8pPr>
              <a:defRPr sz="4678"/>
            </a:lvl8pPr>
            <a:lvl9pPr>
              <a:defRPr sz="4678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88253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128" y="2018665"/>
            <a:ext cx="6897800" cy="7065328"/>
          </a:xfrm>
        </p:spPr>
        <p:txBody>
          <a:bodyPr anchor="b"/>
          <a:lstStyle>
            <a:lvl1pPr>
              <a:defRPr sz="7484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2175" y="4359762"/>
            <a:ext cx="10827068" cy="21518408"/>
          </a:xfrm>
        </p:spPr>
        <p:txBody>
          <a:bodyPr anchor="t"/>
          <a:lstStyle>
            <a:lvl1pPr marL="0" indent="0">
              <a:buNone/>
              <a:defRPr sz="7484"/>
            </a:lvl1pPr>
            <a:lvl2pPr marL="1069345" indent="0">
              <a:buNone/>
              <a:defRPr sz="6549"/>
            </a:lvl2pPr>
            <a:lvl3pPr marL="2138690" indent="0">
              <a:buNone/>
              <a:defRPr sz="5613"/>
            </a:lvl3pPr>
            <a:lvl4pPr marL="3208035" indent="0">
              <a:buNone/>
              <a:defRPr sz="4678"/>
            </a:lvl4pPr>
            <a:lvl5pPr marL="4277380" indent="0">
              <a:buNone/>
              <a:defRPr sz="4678"/>
            </a:lvl5pPr>
            <a:lvl6pPr marL="5346725" indent="0">
              <a:buNone/>
              <a:defRPr sz="4678"/>
            </a:lvl6pPr>
            <a:lvl7pPr marL="6416070" indent="0">
              <a:buNone/>
              <a:defRPr sz="4678"/>
            </a:lvl7pPr>
            <a:lvl8pPr marL="7485416" indent="0">
              <a:buNone/>
              <a:defRPr sz="4678"/>
            </a:lvl8pPr>
            <a:lvl9pPr marL="8554761" indent="0">
              <a:buNone/>
              <a:defRPr sz="4678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3128" y="9083992"/>
            <a:ext cx="6897800" cy="16829220"/>
          </a:xfrm>
        </p:spPr>
        <p:txBody>
          <a:bodyPr/>
          <a:lstStyle>
            <a:lvl1pPr marL="0" indent="0">
              <a:buNone/>
              <a:defRPr sz="3742"/>
            </a:lvl1pPr>
            <a:lvl2pPr marL="1069345" indent="0">
              <a:buNone/>
              <a:defRPr sz="3274"/>
            </a:lvl2pPr>
            <a:lvl3pPr marL="2138690" indent="0">
              <a:buNone/>
              <a:defRPr sz="2807"/>
            </a:lvl3pPr>
            <a:lvl4pPr marL="3208035" indent="0">
              <a:buNone/>
              <a:defRPr sz="2339"/>
            </a:lvl4pPr>
            <a:lvl5pPr marL="4277380" indent="0">
              <a:buNone/>
              <a:defRPr sz="2339"/>
            </a:lvl5pPr>
            <a:lvl6pPr marL="5346725" indent="0">
              <a:buNone/>
              <a:defRPr sz="2339"/>
            </a:lvl6pPr>
            <a:lvl7pPr marL="6416070" indent="0">
              <a:buNone/>
              <a:defRPr sz="2339"/>
            </a:lvl7pPr>
            <a:lvl8pPr marL="7485416" indent="0">
              <a:buNone/>
              <a:defRPr sz="2339"/>
            </a:lvl8pPr>
            <a:lvl9pPr marL="8554761" indent="0">
              <a:buNone/>
              <a:defRPr sz="2339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308632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343" y="1612135"/>
            <a:ext cx="18446115" cy="585272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343" y="8060641"/>
            <a:ext cx="18446115" cy="192123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343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F300C4-B9BC-45FA-9046-0503E4C46437}" type="datetimeFigureOut">
              <a:rPr lang="cs-CZ" smtClean="0"/>
              <a:t>18.01.2024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4378" y="28065058"/>
            <a:ext cx="7218045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4428" y="28065058"/>
            <a:ext cx="4812030" cy="161212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42C54-CDD0-4390-A6CD-662EC8892105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8243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690" rtl="0" eaLnBrk="1" latinLnBrk="0" hangingPunct="1">
        <a:lnSpc>
          <a:spcPct val="90000"/>
        </a:lnSpc>
        <a:spcBef>
          <a:spcPct val="0"/>
        </a:spcBef>
        <a:buNone/>
        <a:defRPr sz="1029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673" indent="-534673" algn="l" defTabSz="2138690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9" kern="1200">
          <a:solidFill>
            <a:schemeClr val="tx1"/>
          </a:solidFill>
          <a:latin typeface="+mn-lt"/>
          <a:ea typeface="+mn-ea"/>
          <a:cs typeface="+mn-cs"/>
        </a:defRPr>
      </a:lvl1pPr>
      <a:lvl2pPr marL="160401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3" kern="1200">
          <a:solidFill>
            <a:schemeClr val="tx1"/>
          </a:solidFill>
          <a:latin typeface="+mn-lt"/>
          <a:ea typeface="+mn-ea"/>
          <a:cs typeface="+mn-cs"/>
        </a:defRPr>
      </a:lvl2pPr>
      <a:lvl3pPr marL="267336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8" kern="1200">
          <a:solidFill>
            <a:schemeClr val="tx1"/>
          </a:solidFill>
          <a:latin typeface="+mn-lt"/>
          <a:ea typeface="+mn-ea"/>
          <a:cs typeface="+mn-cs"/>
        </a:defRPr>
      </a:lvl3pPr>
      <a:lvl4pPr marL="374270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81205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88139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95074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8020088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9089433" indent="-534673" algn="l" defTabSz="2138690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1pPr>
      <a:lvl2pPr marL="106934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2pPr>
      <a:lvl3pPr marL="213869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3pPr>
      <a:lvl4pPr marL="320803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4pPr>
      <a:lvl5pPr marL="427738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5pPr>
      <a:lvl6pPr marL="5346725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6pPr>
      <a:lvl7pPr marL="6416070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7pPr>
      <a:lvl8pPr marL="7485416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8pPr>
      <a:lvl9pPr marL="8554761" algn="l" defTabSz="2138690" rtl="0" eaLnBrk="1" latinLnBrk="0" hangingPunct="1">
        <a:defRPr sz="421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04009" y="4215245"/>
            <a:ext cx="18464664" cy="3036590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b="1" dirty="0">
                <a:solidFill>
                  <a:srgbClr val="00B050"/>
                </a:solidFill>
              </a:rPr>
              <a:t>INOVACE předmětu</a:t>
            </a:r>
            <a:r>
              <a:rPr lang="cs-CZ" sz="5600" b="1" dirty="0">
                <a:solidFill>
                  <a:srgbClr val="00B050"/>
                </a:solidFill>
              </a:rPr>
              <a:t> Interakce podniků v rámci </a:t>
            </a:r>
            <a:r>
              <a:rPr lang="cs-CZ" sz="5600" b="1" dirty="0" err="1">
                <a:solidFill>
                  <a:srgbClr val="00B050"/>
                </a:solidFill>
              </a:rPr>
              <a:t>quadruple</a:t>
            </a:r>
            <a:r>
              <a:rPr lang="cs-CZ" sz="5600" b="1" dirty="0">
                <a:solidFill>
                  <a:srgbClr val="00B050"/>
                </a:solidFill>
              </a:rPr>
              <a:t> helix modelu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4700" i="1" dirty="0"/>
              <a:t>Projekt </a:t>
            </a:r>
            <a:r>
              <a:rPr lang="en-US" sz="4700" i="1" dirty="0"/>
              <a:t>NEW Trends in Education of Sustainability Oriented Courses – NEWTEC</a:t>
            </a:r>
            <a:r>
              <a:rPr lang="cs-CZ" sz="4700" i="1" dirty="0"/>
              <a:t> </a:t>
            </a:r>
            <a:br>
              <a:rPr lang="cs-CZ" sz="4700" i="1" dirty="0"/>
            </a:br>
            <a:r>
              <a:rPr lang="cs-CZ" sz="4700" i="1" dirty="0"/>
              <a:t>(v rámci programu Vzdělávání Fondů EHP 2014-2021)</a:t>
            </a:r>
          </a:p>
          <a:p>
            <a:pPr>
              <a:lnSpc>
                <a:spcPct val="10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4700" dirty="0"/>
              <a:t>Liběna Tetřevová</a:t>
            </a:r>
          </a:p>
          <a:p>
            <a:pPr>
              <a:lnSpc>
                <a:spcPct val="100000"/>
              </a:lnSpc>
              <a:spcAft>
                <a:spcPts val="600"/>
              </a:spcAft>
            </a:pPr>
            <a:endParaRPr lang="cs-CZ" sz="47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04009" y="838647"/>
            <a:ext cx="3786137" cy="2676881"/>
          </a:xfrm>
          <a:prstGeom prst="rect">
            <a:avLst/>
          </a:prstGeom>
        </p:spPr>
      </p:pic>
      <p:sp>
        <p:nvSpPr>
          <p:cNvPr id="8" name="Plassholder for tekst 2"/>
          <p:cNvSpPr txBox="1">
            <a:spLocks/>
          </p:cNvSpPr>
          <p:nvPr/>
        </p:nvSpPr>
        <p:spPr>
          <a:xfrm>
            <a:off x="1436802" y="28006474"/>
            <a:ext cx="18464664" cy="164654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2807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Projekt EHP-CZ-ICP-4-019 „</a:t>
            </a: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NEW Trends in Education of Sustainability Oriented Courses – NEWTEC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“ je financovaný z Fondů EHP 2014 – 2021 program Vzdělávání. Prostřednictvím Fondů EHP přispívají Island, Lichtenštejnsko a Norsko ke snižování sociálních a ekonomických rozdílů v Evropském hospodářském prostoru (EHP) a k posilování spolupráce s patnácti evropskými státy.</a:t>
            </a:r>
          </a:p>
          <a:p>
            <a:endParaRPr lang="cs-CZ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000" dirty="0">
                <a:latin typeface="Arial" panose="020B0604020202020204" pitchFamily="34" charset="0"/>
                <a:cs typeface="Arial" panose="020B0604020202020204" pitchFamily="34" charset="0"/>
              </a:rPr>
              <a:t>www.eeagrants.</a:t>
            </a:r>
            <a:r>
              <a:rPr lang="cs-CZ" sz="2000" dirty="0">
                <a:latin typeface="Arial" panose="020B0604020202020204" pitchFamily="34" charset="0"/>
                <a:cs typeface="Arial" panose="020B0604020202020204" pitchFamily="34" charset="0"/>
              </a:rPr>
              <a:t>cz</a:t>
            </a:r>
            <a:endParaRPr lang="en-GB" sz="2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Obrázek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536180" y="974191"/>
            <a:ext cx="3100823" cy="3133463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FEE9BEFE-B3BC-DD47-8F89-C295ED7FDB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4232" y="1388284"/>
            <a:ext cx="2533636" cy="2111363"/>
          </a:xfrm>
          <a:prstGeom prst="rect">
            <a:avLst/>
          </a:prstGeom>
        </p:spPr>
      </p:pic>
      <p:pic>
        <p:nvPicPr>
          <p:cNvPr id="6" name="Obrázek 5">
            <a:extLst>
              <a:ext uri="{FF2B5EF4-FFF2-40B4-BE49-F238E27FC236}">
                <a16:creationId xmlns:a16="http://schemas.microsoft.com/office/drawing/2014/main" id="{EAF0DC9E-293C-3146-7FB9-F6452589F2EB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24691" t="40384" r="28903" b="28249"/>
          <a:stretch/>
        </p:blipFill>
        <p:spPr bwMode="auto">
          <a:xfrm>
            <a:off x="1604009" y="7359426"/>
            <a:ext cx="18020631" cy="6585075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56440232-6598-3BB0-F6F6-A410D446F59A}"/>
              </a:ext>
            </a:extLst>
          </p:cNvPr>
          <p:cNvPicPr>
            <a:picLocks noChangeAspect="1"/>
          </p:cNvPicPr>
          <p:nvPr/>
        </p:nvPicPr>
        <p:blipFill rotWithShape="1">
          <a:blip r:embed="rId6"/>
          <a:srcRect l="24581" t="37444" r="29013" b="13743"/>
          <a:stretch/>
        </p:blipFill>
        <p:spPr bwMode="auto">
          <a:xfrm>
            <a:off x="8270973" y="20542160"/>
            <a:ext cx="12233078" cy="723524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4" name="TextovéPole 13">
            <a:extLst>
              <a:ext uri="{FF2B5EF4-FFF2-40B4-BE49-F238E27FC236}">
                <a16:creationId xmlns:a16="http://schemas.microsoft.com/office/drawing/2014/main" id="{F6E995FA-F8E9-A7E8-E74C-D09A5075221C}"/>
              </a:ext>
            </a:extLst>
          </p:cNvPr>
          <p:cNvSpPr txBox="1"/>
          <p:nvPr/>
        </p:nvSpPr>
        <p:spPr>
          <a:xfrm>
            <a:off x="882749" y="16422624"/>
            <a:ext cx="7246854" cy="10602261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2138690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800" dirty="0"/>
              <a:t>Téma 1: Triple helix model jako východisko pro koncipování alternativně pojatého </a:t>
            </a:r>
            <a:r>
              <a:rPr lang="cs-CZ" sz="2800" dirty="0" err="1"/>
              <a:t>quadruple</a:t>
            </a:r>
            <a:r>
              <a:rPr lang="cs-CZ" sz="2800" dirty="0"/>
              <a:t> helix modelu, rozšířeno o pojetí kontextu </a:t>
            </a:r>
            <a:r>
              <a:rPr lang="cs-CZ" sz="2800" dirty="0" err="1"/>
              <a:t>quintuple</a:t>
            </a:r>
            <a:r>
              <a:rPr lang="cs-CZ" sz="2800" dirty="0"/>
              <a:t> helix modelu dle </a:t>
            </a:r>
            <a:r>
              <a:rPr lang="cs-CZ" sz="2800" dirty="0" err="1"/>
              <a:t>Carayannise</a:t>
            </a:r>
            <a:r>
              <a:rPr lang="cs-CZ" sz="2800" dirty="0"/>
              <a:t> a kol., tj. o aspekt životního prostředí.</a:t>
            </a:r>
          </a:p>
          <a:p>
            <a:pPr defTabSz="2138690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800" dirty="0"/>
              <a:t>Téma 2: Teoretická východiska institucionálně pojatého </a:t>
            </a:r>
            <a:r>
              <a:rPr lang="cs-CZ" sz="2800" dirty="0" err="1"/>
              <a:t>quadruple</a:t>
            </a:r>
            <a:r>
              <a:rPr lang="cs-CZ" sz="2800" dirty="0"/>
              <a:t> helix modelu, rozšířeno o diskusi o možnostech institucionálně pojatého </a:t>
            </a:r>
            <a:r>
              <a:rPr lang="cs-CZ" sz="2800" dirty="0" err="1"/>
              <a:t>quadruple</a:t>
            </a:r>
            <a:r>
              <a:rPr lang="cs-CZ" sz="2800" dirty="0"/>
              <a:t> helix modelu.</a:t>
            </a:r>
          </a:p>
          <a:p>
            <a:pPr defTabSz="2138690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800" dirty="0"/>
              <a:t>Téma 3: </a:t>
            </a:r>
            <a:r>
              <a:rPr lang="cs-CZ" sz="2800" dirty="0" err="1"/>
              <a:t>Quadruple</a:t>
            </a:r>
            <a:r>
              <a:rPr lang="cs-CZ" sz="2800" dirty="0"/>
              <a:t> helix model v kontextu transferu znalostí a tvorby inovací, rozšířeno o diskusi o možnostech transferu znalostí a tvorby inovací z pohledu příležitostí helixu životní prostředí.</a:t>
            </a:r>
          </a:p>
          <a:p>
            <a:pPr defTabSz="2138690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800" dirty="0"/>
              <a:t>Téma 4: </a:t>
            </a:r>
            <a:r>
              <a:rPr lang="cs-CZ" sz="2800" dirty="0" err="1"/>
              <a:t>Quadruple</a:t>
            </a:r>
            <a:r>
              <a:rPr lang="cs-CZ" sz="2800" dirty="0"/>
              <a:t> helix model – osa podnik-podnik, rozšířeno o pohled možných aktivit, příležitostí a rizik při úvahách o helixu životní prostředí.</a:t>
            </a:r>
          </a:p>
          <a:p>
            <a:pPr defTabSz="2138690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800" dirty="0"/>
              <a:t>Téma 5: </a:t>
            </a:r>
            <a:r>
              <a:rPr lang="cs-CZ" sz="2800" dirty="0" err="1"/>
              <a:t>Quadruple</a:t>
            </a:r>
            <a:r>
              <a:rPr lang="cs-CZ" sz="2800" dirty="0"/>
              <a:t> helix model – osa podnik-vláda, rozšířeno o pohled možných aktivit, příležitostí a rizik při úvahách o helixu životní prostředí.</a:t>
            </a:r>
          </a:p>
          <a:p>
            <a:pPr defTabSz="2138690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800" dirty="0"/>
              <a:t>Téma 6: </a:t>
            </a:r>
            <a:r>
              <a:rPr lang="cs-CZ" sz="2800" dirty="0" err="1"/>
              <a:t>Quadruple</a:t>
            </a:r>
            <a:r>
              <a:rPr lang="cs-CZ" sz="2800" dirty="0"/>
              <a:t> helix model – osa podnik-univerzita, rozšířeno o pohled možných aktivit, příležitostí a rizik při úvahách o helixu životní prostředí.</a:t>
            </a:r>
            <a:endParaRPr lang="cs-CZ" sz="3200" dirty="0"/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65D12938-B0D4-2225-26A0-6E23E2F9E34F}"/>
              </a:ext>
            </a:extLst>
          </p:cNvPr>
          <p:cNvSpPr txBox="1"/>
          <p:nvPr/>
        </p:nvSpPr>
        <p:spPr>
          <a:xfrm>
            <a:off x="882750" y="14426753"/>
            <a:ext cx="19621302" cy="151361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algn="ctr" defTabSz="2138690">
              <a:lnSpc>
                <a:spcPct val="80000"/>
              </a:lnSpc>
              <a:spcBef>
                <a:spcPts val="2339"/>
              </a:spcBef>
              <a:spcAft>
                <a:spcPts val="600"/>
              </a:spcAft>
            </a:pPr>
            <a:r>
              <a:rPr lang="cs-CZ" sz="4000" b="1" dirty="0">
                <a:solidFill>
                  <a:srgbClr val="00B050"/>
                </a:solidFill>
              </a:rPr>
              <a:t>Charakteristika změn</a:t>
            </a:r>
          </a:p>
          <a:p>
            <a:pPr algn="ctr" defTabSz="2138690">
              <a:lnSpc>
                <a:spcPct val="80000"/>
              </a:lnSpc>
              <a:spcBef>
                <a:spcPts val="1200"/>
              </a:spcBef>
              <a:spcAft>
                <a:spcPts val="600"/>
              </a:spcAft>
            </a:pPr>
            <a:r>
              <a:rPr lang="cs-CZ" sz="2800" dirty="0"/>
              <a:t>Na základě peer-learning aktivity I (</a:t>
            </a:r>
            <a:r>
              <a:rPr lang="cs-CZ" sz="2800" dirty="0" err="1"/>
              <a:t>Circular</a:t>
            </a:r>
            <a:r>
              <a:rPr lang="cs-CZ" sz="2800" dirty="0"/>
              <a:t> </a:t>
            </a:r>
            <a:r>
              <a:rPr lang="cs-CZ" sz="2800" dirty="0" err="1"/>
              <a:t>Economy</a:t>
            </a:r>
            <a:r>
              <a:rPr lang="cs-CZ" sz="2800" dirty="0"/>
              <a:t> and </a:t>
            </a:r>
            <a:r>
              <a:rPr lang="cs-CZ" sz="2800"/>
              <a:t>Value </a:t>
            </a:r>
            <a:r>
              <a:rPr lang="cs-CZ" sz="2800" dirty="0" err="1"/>
              <a:t>Creation</a:t>
            </a:r>
            <a:r>
              <a:rPr lang="cs-CZ" sz="2800" dirty="0"/>
              <a:t>) a peer-learning aktivity II (</a:t>
            </a:r>
            <a:r>
              <a:rPr lang="cs-CZ" sz="2800" dirty="0" err="1"/>
              <a:t>Economy</a:t>
            </a:r>
            <a:r>
              <a:rPr lang="cs-CZ" sz="2800" dirty="0"/>
              <a:t> and Society) </a:t>
            </a:r>
            <a:br>
              <a:rPr lang="cs-CZ" sz="2800" dirty="0"/>
            </a:br>
            <a:r>
              <a:rPr lang="cs-CZ" sz="2800" dirty="0"/>
              <a:t>byly provedeny následující inovace předmětu: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AF6BB7E2-60A8-CDEA-DC2B-6897B9B99D28}"/>
              </a:ext>
            </a:extLst>
          </p:cNvPr>
          <p:cNvSpPr txBox="1"/>
          <p:nvPr/>
        </p:nvSpPr>
        <p:spPr>
          <a:xfrm>
            <a:off x="9031271" y="16313910"/>
            <a:ext cx="11472780" cy="4163576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>
            <a:spAutoFit/>
          </a:bodyPr>
          <a:lstStyle/>
          <a:p>
            <a:pPr defTabSz="2138690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800" dirty="0"/>
              <a:t>Téma 7: </a:t>
            </a:r>
            <a:r>
              <a:rPr lang="cs-CZ" sz="2800" dirty="0" err="1"/>
              <a:t>Quadruple</a:t>
            </a:r>
            <a:r>
              <a:rPr lang="cs-CZ" sz="2800" dirty="0"/>
              <a:t> helix model – osa podnik-nezisková organizace, rozšířeno o pohled možných aktivit, příležitostí a rizik při úvahách o helixu životní prostředí.</a:t>
            </a:r>
          </a:p>
          <a:p>
            <a:pPr defTabSz="2138690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800" dirty="0"/>
              <a:t>Téma 8: </a:t>
            </a:r>
            <a:r>
              <a:rPr lang="cs-CZ" sz="2800" dirty="0" err="1"/>
              <a:t>Quadruple</a:t>
            </a:r>
            <a:r>
              <a:rPr lang="cs-CZ" sz="2800" dirty="0"/>
              <a:t> helix model v kontextu nových ekonomických a sociálních výzev, rozšířeno o diskusi o výzvách environmentálních.</a:t>
            </a:r>
          </a:p>
          <a:p>
            <a:pPr defTabSz="2138690">
              <a:lnSpc>
                <a:spcPct val="80000"/>
              </a:lnSpc>
              <a:spcBef>
                <a:spcPts val="1800"/>
              </a:spcBef>
              <a:spcAft>
                <a:spcPts val="600"/>
              </a:spcAft>
            </a:pPr>
            <a:r>
              <a:rPr lang="cs-CZ" sz="2800" dirty="0"/>
              <a:t>Současně je aspekt životního prostředí a environmentálních otázek promítnut do náplně ústní zkoušky ověřující znalosti doktoranda v rozsahu povinné literatury. S ohledem na skutečnost, že součástí zkoušky je rovněž zpracování a prezentace vybraného problému je vyžadováno promítnutí těchto aspektů i do jejich zpracování.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E210315D-C159-7276-3E42-8D997A18726E}"/>
              </a:ext>
            </a:extLst>
          </p:cNvPr>
          <p:cNvSpPr txBox="1"/>
          <p:nvPr/>
        </p:nvSpPr>
        <p:spPr>
          <a:xfrm>
            <a:off x="17940217" y="12658655"/>
            <a:ext cx="3104148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Carayannis</a:t>
            </a:r>
            <a:r>
              <a:rPr lang="cs-CZ" dirty="0"/>
              <a:t> a kol., 2012.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7231B483-0E52-FF12-F188-EA1690A5F7E3}"/>
              </a:ext>
            </a:extLst>
          </p:cNvPr>
          <p:cNvSpPr txBox="1"/>
          <p:nvPr/>
        </p:nvSpPr>
        <p:spPr>
          <a:xfrm>
            <a:off x="17940217" y="27057249"/>
            <a:ext cx="316706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dirty="0"/>
              <a:t>Zdroj: </a:t>
            </a:r>
            <a:r>
              <a:rPr lang="cs-CZ" dirty="0" err="1"/>
              <a:t>Carayannis</a:t>
            </a:r>
            <a:r>
              <a:rPr lang="cs-CZ" dirty="0"/>
              <a:t> a kol., 2012.</a:t>
            </a:r>
          </a:p>
        </p:txBody>
      </p:sp>
    </p:spTree>
    <p:extLst>
      <p:ext uri="{BB962C8B-B14F-4D97-AF65-F5344CB8AC3E}">
        <p14:creationId xmlns:p14="http://schemas.microsoft.com/office/powerpoint/2010/main" val="25848368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Motiv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Motiv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otiv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782</TotalTime>
  <Words>399</Words>
  <Application>Microsoft Office PowerPoint</Application>
  <PresentationFormat>Vlastní</PresentationFormat>
  <Paragraphs>19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Motiv Office</vt:lpstr>
      <vt:lpstr>Prezentace aplikace PowerPoint</vt:lpstr>
    </vt:vector>
  </TitlesOfParts>
  <Company>Univerzita Pardubice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Tetrevova Libena</dc:creator>
  <cp:lastModifiedBy>Vavra Jan</cp:lastModifiedBy>
  <cp:revision>53</cp:revision>
  <cp:lastPrinted>2020-09-25T06:38:40Z</cp:lastPrinted>
  <dcterms:created xsi:type="dcterms:W3CDTF">2019-09-20T09:59:06Z</dcterms:created>
  <dcterms:modified xsi:type="dcterms:W3CDTF">2024-01-18T13:45:27Z</dcterms:modified>
</cp:coreProperties>
</file>