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29" d="100"/>
          <a:sy n="29" d="100"/>
        </p:scale>
        <p:origin x="268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09" y="4215245"/>
            <a:ext cx="18464664" cy="2522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Management Inovací a Investic pro 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projekt </a:t>
            </a:r>
            <a:r>
              <a:rPr lang="en-US" dirty="0"/>
              <a:t>NEW Trends in Education of Sustainability Oriented Courses – NEWTEC</a:t>
            </a:r>
            <a:r>
              <a:rPr lang="cs-CZ" dirty="0"/>
              <a:t> (v rámci programu Vzdělávání Fondů EHP 2014-2021)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EHP-CZ-ICP-4-019 „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Trends in Education of Sustainability Oriented Courses – NEWTEC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4009" y="7267716"/>
            <a:ext cx="18665474" cy="20928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400" dirty="0"/>
              <a:t>Cílem předmětu je seznámit posluchače s udržitelným přístupem k managementu inovací se zaměřením na ekonomickou efektivnost, udržitelnou výrobu a spotřebu při současných vědecko-technických a společenských podmínkách a výzvách. Důraz je kladen na vztah managementu inovací k chemickým výrobám, k životnímu prostředí a udržitelnému rozvoji. Jsou představeny cirkulární modely, regenerativní a udržitelné politiky, diskutovány kritické, představeny současné metody a nástroje projektového řízení a hodnocení efektivnosti inovací.  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21471" y="22370010"/>
            <a:ext cx="12047499" cy="49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Případová studie</a:t>
            </a: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04009" y="9878699"/>
            <a:ext cx="6168684" cy="13465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numCol="1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r>
              <a:rPr lang="cs-CZ" sz="2000" dirty="0"/>
              <a:t>Na základě peer-learning aktivity I (</a:t>
            </a:r>
            <a:r>
              <a:rPr lang="cs-CZ" sz="2000" dirty="0" err="1"/>
              <a:t>Circular</a:t>
            </a:r>
            <a:r>
              <a:rPr lang="cs-CZ" sz="2000" dirty="0"/>
              <a:t> </a:t>
            </a:r>
            <a:r>
              <a:rPr lang="cs-CZ" sz="2000" dirty="0" err="1"/>
              <a:t>Economy</a:t>
            </a:r>
            <a:r>
              <a:rPr lang="cs-CZ" sz="2000" dirty="0"/>
              <a:t> and </a:t>
            </a:r>
            <a:r>
              <a:rPr lang="cs-CZ" sz="2000" dirty="0" err="1"/>
              <a:t>Value</a:t>
            </a:r>
            <a:r>
              <a:rPr lang="cs-CZ" sz="2000" dirty="0"/>
              <a:t> </a:t>
            </a:r>
            <a:r>
              <a:rPr lang="cs-CZ" sz="2000" dirty="0" err="1"/>
              <a:t>Creation</a:t>
            </a:r>
            <a:r>
              <a:rPr lang="cs-CZ" sz="2000" dirty="0"/>
              <a:t>) a peer-learning aktivity II (kurz </a:t>
            </a:r>
            <a:r>
              <a:rPr lang="cs-CZ" sz="2000" dirty="0" err="1"/>
              <a:t>Economy</a:t>
            </a:r>
            <a:r>
              <a:rPr lang="cs-CZ" sz="2000" dirty="0"/>
              <a:t> and Society) byly provedeny následující inovace v obsahu předmětu:</a:t>
            </a:r>
          </a:p>
          <a:p>
            <a:r>
              <a:rPr lang="cs-CZ" sz="2000" dirty="0"/>
              <a:t>Zaveden princip regenerativního rozvoje, zejména v oblasti nakládání s environmentálními zdroji a nakládání s neobnovitelnými zdroji v procesních odvětvích.</a:t>
            </a:r>
          </a:p>
          <a:p>
            <a:r>
              <a:rPr lang="cs-CZ" sz="2000" dirty="0"/>
              <a:t>Prezentace 1 doplněna o vyjádření potřeby dekarbonizace průmyslu spolu s nově formulovanými závazky vyplývající z balíčku Fit </a:t>
            </a:r>
            <a:r>
              <a:rPr lang="cs-CZ" sz="2000" dirty="0" err="1"/>
              <a:t>for</a:t>
            </a:r>
            <a:r>
              <a:rPr lang="cs-CZ" sz="2000" dirty="0"/>
              <a:t> 55.</a:t>
            </a:r>
          </a:p>
          <a:p>
            <a:r>
              <a:rPr lang="cs-CZ" sz="2000" dirty="0"/>
              <a:t>Prezentace 2 doplněna o pojetí cirkulární ekonomiky s detailním vyjádřením možností chemické recyklace. </a:t>
            </a:r>
          </a:p>
          <a:p>
            <a:r>
              <a:rPr lang="cs-CZ" sz="2000" dirty="0"/>
              <a:t>Prezentace 3 doplněna o rozšířené pojetí saturace zákazníkovy hodnoty. Samotné pojetí hodnoty podle Kotlera bylo doplněno o pojetí podle Vlčka a zaveden etalon optima zákazníkovy potřeby.</a:t>
            </a:r>
          </a:p>
          <a:p>
            <a:r>
              <a:rPr lang="cs-CZ" sz="2000" dirty="0"/>
              <a:t>Prezentace 4-5 doplněny o hodnotové pojetí inovací podle inovační dominanty a hodnotové vyjádření pro strategie rudého i modrého oceánu.</a:t>
            </a:r>
          </a:p>
          <a:p>
            <a:r>
              <a:rPr lang="cs-CZ" sz="2000" dirty="0"/>
              <a:t>Prezentace 6 rozšířena o nové indikátory měření udržitelnosti inovací zejména pro oblast sociální, etickou. </a:t>
            </a:r>
          </a:p>
          <a:p>
            <a:r>
              <a:rPr lang="cs-CZ" sz="2000" dirty="0"/>
              <a:t>V semináři 6 byl rozebírán posun přístupu auditorských firem ve vztahu k reportingu s patrným těžištěm v oblasti ESG, udržitelnosti a reakce na klimatickou změnu. </a:t>
            </a:r>
          </a:p>
          <a:p>
            <a:r>
              <a:rPr lang="cs-CZ" sz="2000" dirty="0"/>
              <a:t>V prezentaci 7 byla přidána charakteristika vnějšího prostředí VUCA, charakterizující souhrnně turbulenci současného prostředí. </a:t>
            </a:r>
          </a:p>
          <a:p>
            <a:r>
              <a:rPr lang="cs-CZ" sz="2000" dirty="0"/>
              <a:t>V prezentaci 8 byly doplněny principy udržitelnosti pro fázi plánování projektu s důrazem na vybalancování společenských, environmentálních a ekonomických zájmů podniku. </a:t>
            </a:r>
          </a:p>
          <a:p>
            <a:r>
              <a:rPr lang="cs-CZ" sz="2000" dirty="0"/>
              <a:t>V prezentaci 9 doplněny nové podklady pro evropskou metodiku řízení projektů  PM2. </a:t>
            </a:r>
          </a:p>
          <a:p>
            <a:r>
              <a:rPr lang="cs-CZ" sz="2000" dirty="0"/>
              <a:t>V seminářích byl podpořen model skupinové práce a prezentace již během samotného semináře, což podpořilo míru diskuze nad zadanými úkoly.</a:t>
            </a:r>
          </a:p>
          <a:p>
            <a:r>
              <a:rPr lang="cs-CZ" sz="2000" dirty="0"/>
              <a:t>Závěrečný test předmětu byl doplněn o otázky energetické náročnosti průmyslu, materiálové soběstačnosti EU, možnosti chemické a mechanické recyklace, tvorby hodnoty pro jednotlivé stakeholdery, požadavky ESG a konceptu aktivního občanství a občanské spoluodpovědnosti.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80" y="974191"/>
            <a:ext cx="3100823" cy="3133463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E52C5AAF-AB4B-48F7-A39D-E5CEBDABDFA9}"/>
              </a:ext>
            </a:extLst>
          </p:cNvPr>
          <p:cNvSpPr txBox="1"/>
          <p:nvPr/>
        </p:nvSpPr>
        <p:spPr>
          <a:xfrm>
            <a:off x="8534400" y="22928715"/>
            <a:ext cx="11491076" cy="275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strategie pro kritické suroviny</a:t>
            </a:r>
          </a:p>
          <a:p>
            <a:r>
              <a:rPr lang="cs-CZ" sz="2400" dirty="0"/>
              <a:t>Využijte dokument ZPRÁVA o evropské strategii pro kritické suroviny | A9-0280/2021 | Evropský parlament (europa.eu)</a:t>
            </a:r>
          </a:p>
          <a:p>
            <a:r>
              <a:rPr lang="cs-CZ" sz="2400" dirty="0"/>
              <a:t>V části: Výzvy a příležitosti vyjádřete souhlas/nesouhlas s obavou, že:</a:t>
            </a:r>
          </a:p>
          <a:p>
            <a:r>
              <a:rPr lang="cs-CZ" sz="2400" dirty="0"/>
              <a:t>„že přechod EU ke klimatické neutralitě by neměl nahradit závislost na fosilních palivech závislostí na surovinách“ (bod 3)</a:t>
            </a:r>
          </a:p>
          <a:p>
            <a:r>
              <a:rPr lang="cs-CZ" sz="2400" dirty="0"/>
              <a:t>A jak by tedy mohlo být klimatické neutrality dosaženo?</a:t>
            </a:r>
          </a:p>
        </p:txBody>
      </p:sp>
      <p:pic>
        <p:nvPicPr>
          <p:cNvPr id="54" name="Obrázek 53">
            <a:extLst>
              <a:ext uri="{FF2B5EF4-FFF2-40B4-BE49-F238E27FC236}">
                <a16:creationId xmlns:a16="http://schemas.microsoft.com/office/drawing/2014/main" id="{B67E056B-B30B-4584-AFFF-C4BC09527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71" y="9874713"/>
            <a:ext cx="2865120" cy="2164080"/>
          </a:xfrm>
          <a:prstGeom prst="rect">
            <a:avLst/>
          </a:prstGeom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48AE7F60-B02B-4361-8FE7-961216C46822}"/>
              </a:ext>
            </a:extLst>
          </p:cNvPr>
          <p:cNvSpPr txBox="1"/>
          <p:nvPr/>
        </p:nvSpPr>
        <p:spPr>
          <a:xfrm>
            <a:off x="8534400" y="25893895"/>
            <a:ext cx="1149107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</a:p>
          <a:p>
            <a:r>
              <a:rPr lang="cs-CZ" sz="2400" dirty="0"/>
              <a:t>Proběhlo nejprve formou skupinová práce a následné prezentace během semináře a zhodnocení formou moderované diskuze.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E9BEFE-B3BC-DD47-8F89-C295ED7FD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334" y="1384772"/>
            <a:ext cx="2533636" cy="21113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3C2E7B-9864-6D79-44A8-F9A0ABAB2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294" y="12587236"/>
            <a:ext cx="3114675" cy="24098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6A29398-DB51-FF32-193F-00F631F0A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7995" y="15243541"/>
            <a:ext cx="4211538" cy="437669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1011308-6AB0-570D-B34D-CDF2562FA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7020" y="20029465"/>
            <a:ext cx="7981950" cy="203835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9DCC57F5-6F8D-A940-2C69-FA50A28107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010" y="23717250"/>
            <a:ext cx="6168684" cy="362325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5C817AF-D187-3AF2-14AE-C3E826646C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4956" y="15543846"/>
            <a:ext cx="4211538" cy="415263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A8DC431-9215-687F-49A2-0E960BDBC3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3294" y="15289227"/>
            <a:ext cx="3625306" cy="676723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DEAFFE1F-414B-378E-6ACF-34CF7E9E9A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53669" y="9838705"/>
            <a:ext cx="8515301" cy="55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545</Words>
  <Application>Microsoft Office PowerPoint</Application>
  <PresentationFormat>Vlastní</PresentationFormat>
  <Paragraphs>38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52</cp:revision>
  <cp:lastPrinted>2020-09-25T06:38:40Z</cp:lastPrinted>
  <dcterms:created xsi:type="dcterms:W3CDTF">2019-09-20T09:59:06Z</dcterms:created>
  <dcterms:modified xsi:type="dcterms:W3CDTF">2024-01-18T15:32:03Z</dcterms:modified>
</cp:coreProperties>
</file>