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1386800" cy="30279975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F0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>
        <p:scale>
          <a:sx n="33" d="100"/>
          <a:sy n="33" d="100"/>
        </p:scale>
        <p:origin x="1638" y="-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4010" y="4955545"/>
            <a:ext cx="18178780" cy="10541917"/>
          </a:xfrm>
        </p:spPr>
        <p:txBody>
          <a:bodyPr anchor="b"/>
          <a:lstStyle>
            <a:lvl1pPr algn="ctr">
              <a:defRPr sz="14033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3350" y="15903998"/>
            <a:ext cx="16040100" cy="7310649"/>
          </a:xfrm>
        </p:spPr>
        <p:txBody>
          <a:bodyPr/>
          <a:lstStyle>
            <a:lvl1pPr marL="0" indent="0" algn="ctr">
              <a:buNone/>
              <a:defRPr sz="5613"/>
            </a:lvl1pPr>
            <a:lvl2pPr marL="1069345" indent="0" algn="ctr">
              <a:buNone/>
              <a:defRPr sz="4678"/>
            </a:lvl2pPr>
            <a:lvl3pPr marL="2138690" indent="0" algn="ctr">
              <a:buNone/>
              <a:defRPr sz="4210"/>
            </a:lvl3pPr>
            <a:lvl4pPr marL="3208035" indent="0" algn="ctr">
              <a:buNone/>
              <a:defRPr sz="3742"/>
            </a:lvl4pPr>
            <a:lvl5pPr marL="4277380" indent="0" algn="ctr">
              <a:buNone/>
              <a:defRPr sz="3742"/>
            </a:lvl5pPr>
            <a:lvl6pPr marL="5346725" indent="0" algn="ctr">
              <a:buNone/>
              <a:defRPr sz="3742"/>
            </a:lvl6pPr>
            <a:lvl7pPr marL="6416070" indent="0" algn="ctr">
              <a:buNone/>
              <a:defRPr sz="3742"/>
            </a:lvl7pPr>
            <a:lvl8pPr marL="7485416" indent="0" algn="ctr">
              <a:buNone/>
              <a:defRPr sz="3742"/>
            </a:lvl8pPr>
            <a:lvl9pPr marL="8554761" indent="0" algn="ctr">
              <a:buNone/>
              <a:defRPr sz="3742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00C4-B9BC-45FA-9046-0503E4C46437}" type="datetimeFigureOut">
              <a:rPr lang="cs-CZ" smtClean="0"/>
              <a:t>19.01.2024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2C54-CDD0-4390-A6CD-662EC88921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7295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00C4-B9BC-45FA-9046-0503E4C46437}" type="datetimeFigureOut">
              <a:rPr lang="cs-CZ" smtClean="0"/>
              <a:t>19.01.2024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2C54-CDD0-4390-A6CD-662EC88921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8904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4930" y="1612128"/>
            <a:ext cx="4611529" cy="25660879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344" y="1612128"/>
            <a:ext cx="13567251" cy="25660879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00C4-B9BC-45FA-9046-0503E4C46437}" type="datetimeFigureOut">
              <a:rPr lang="cs-CZ" smtClean="0"/>
              <a:t>19.01.2024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2C54-CDD0-4390-A6CD-662EC88921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2863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00C4-B9BC-45FA-9046-0503E4C46437}" type="datetimeFigureOut">
              <a:rPr lang="cs-CZ" smtClean="0"/>
              <a:t>19.01.2024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2C54-CDD0-4390-A6CD-662EC88921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5263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9205" y="7548975"/>
            <a:ext cx="18446115" cy="12595626"/>
          </a:xfrm>
        </p:spPr>
        <p:txBody>
          <a:bodyPr anchor="b"/>
          <a:lstStyle>
            <a:lvl1pPr>
              <a:defRPr sz="14033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9205" y="20263761"/>
            <a:ext cx="18446115" cy="6623742"/>
          </a:xfrm>
        </p:spPr>
        <p:txBody>
          <a:bodyPr/>
          <a:lstStyle>
            <a:lvl1pPr marL="0" indent="0">
              <a:buNone/>
              <a:defRPr sz="5613">
                <a:solidFill>
                  <a:schemeClr val="tx1"/>
                </a:solidFill>
              </a:defRPr>
            </a:lvl1pPr>
            <a:lvl2pPr marL="1069345" indent="0">
              <a:buNone/>
              <a:defRPr sz="4678">
                <a:solidFill>
                  <a:schemeClr val="tx1">
                    <a:tint val="75000"/>
                  </a:schemeClr>
                </a:solidFill>
              </a:defRPr>
            </a:lvl2pPr>
            <a:lvl3pPr marL="2138690" indent="0">
              <a:buNone/>
              <a:defRPr sz="4210">
                <a:solidFill>
                  <a:schemeClr val="tx1">
                    <a:tint val="75000"/>
                  </a:schemeClr>
                </a:solidFill>
              </a:defRPr>
            </a:lvl3pPr>
            <a:lvl4pPr marL="3208035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4pPr>
            <a:lvl5pPr marL="4277380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5pPr>
            <a:lvl6pPr marL="5346725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6pPr>
            <a:lvl7pPr marL="6416070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7pPr>
            <a:lvl8pPr marL="7485416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8pPr>
            <a:lvl9pPr marL="8554761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00C4-B9BC-45FA-9046-0503E4C46437}" type="datetimeFigureOut">
              <a:rPr lang="cs-CZ" smtClean="0"/>
              <a:t>19.01.2024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2C54-CDD0-4390-A6CD-662EC88921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5254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343" y="8060641"/>
            <a:ext cx="9089390" cy="19212366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7068" y="8060641"/>
            <a:ext cx="9089390" cy="19212366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00C4-B9BC-45FA-9046-0503E4C46437}" type="datetimeFigureOut">
              <a:rPr lang="cs-CZ" smtClean="0"/>
              <a:t>19.01.2024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2C54-CDD0-4390-A6CD-662EC88921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1786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128" y="1612135"/>
            <a:ext cx="18446115" cy="585272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3131" y="7422802"/>
            <a:ext cx="9047617" cy="3637800"/>
          </a:xfrm>
        </p:spPr>
        <p:txBody>
          <a:bodyPr anchor="b"/>
          <a:lstStyle>
            <a:lvl1pPr marL="0" indent="0">
              <a:buNone/>
              <a:defRPr sz="5613" b="1"/>
            </a:lvl1pPr>
            <a:lvl2pPr marL="1069345" indent="0">
              <a:buNone/>
              <a:defRPr sz="4678" b="1"/>
            </a:lvl2pPr>
            <a:lvl3pPr marL="2138690" indent="0">
              <a:buNone/>
              <a:defRPr sz="4210" b="1"/>
            </a:lvl3pPr>
            <a:lvl4pPr marL="3208035" indent="0">
              <a:buNone/>
              <a:defRPr sz="3742" b="1"/>
            </a:lvl4pPr>
            <a:lvl5pPr marL="4277380" indent="0">
              <a:buNone/>
              <a:defRPr sz="3742" b="1"/>
            </a:lvl5pPr>
            <a:lvl6pPr marL="5346725" indent="0">
              <a:buNone/>
              <a:defRPr sz="3742" b="1"/>
            </a:lvl6pPr>
            <a:lvl7pPr marL="6416070" indent="0">
              <a:buNone/>
              <a:defRPr sz="3742" b="1"/>
            </a:lvl7pPr>
            <a:lvl8pPr marL="7485416" indent="0">
              <a:buNone/>
              <a:defRPr sz="3742" b="1"/>
            </a:lvl8pPr>
            <a:lvl9pPr marL="8554761" indent="0">
              <a:buNone/>
              <a:defRPr sz="3742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3131" y="11060602"/>
            <a:ext cx="9047617" cy="1626848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7068" y="7422802"/>
            <a:ext cx="9092176" cy="3637800"/>
          </a:xfrm>
        </p:spPr>
        <p:txBody>
          <a:bodyPr anchor="b"/>
          <a:lstStyle>
            <a:lvl1pPr marL="0" indent="0">
              <a:buNone/>
              <a:defRPr sz="5613" b="1"/>
            </a:lvl1pPr>
            <a:lvl2pPr marL="1069345" indent="0">
              <a:buNone/>
              <a:defRPr sz="4678" b="1"/>
            </a:lvl2pPr>
            <a:lvl3pPr marL="2138690" indent="0">
              <a:buNone/>
              <a:defRPr sz="4210" b="1"/>
            </a:lvl3pPr>
            <a:lvl4pPr marL="3208035" indent="0">
              <a:buNone/>
              <a:defRPr sz="3742" b="1"/>
            </a:lvl4pPr>
            <a:lvl5pPr marL="4277380" indent="0">
              <a:buNone/>
              <a:defRPr sz="3742" b="1"/>
            </a:lvl5pPr>
            <a:lvl6pPr marL="5346725" indent="0">
              <a:buNone/>
              <a:defRPr sz="3742" b="1"/>
            </a:lvl6pPr>
            <a:lvl7pPr marL="6416070" indent="0">
              <a:buNone/>
              <a:defRPr sz="3742" b="1"/>
            </a:lvl7pPr>
            <a:lvl8pPr marL="7485416" indent="0">
              <a:buNone/>
              <a:defRPr sz="3742" b="1"/>
            </a:lvl8pPr>
            <a:lvl9pPr marL="8554761" indent="0">
              <a:buNone/>
              <a:defRPr sz="3742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7068" y="11060602"/>
            <a:ext cx="9092176" cy="1626848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00C4-B9BC-45FA-9046-0503E4C46437}" type="datetimeFigureOut">
              <a:rPr lang="cs-CZ" smtClean="0"/>
              <a:t>19.01.2024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2C54-CDD0-4390-A6CD-662EC88921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8486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00C4-B9BC-45FA-9046-0503E4C46437}" type="datetimeFigureOut">
              <a:rPr lang="cs-CZ" smtClean="0"/>
              <a:t>19.01.2024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2C54-CDD0-4390-A6CD-662EC88921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9347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00C4-B9BC-45FA-9046-0503E4C46437}" type="datetimeFigureOut">
              <a:rPr lang="cs-CZ" smtClean="0"/>
              <a:t>19.01.2024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2C54-CDD0-4390-A6CD-662EC88921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8049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128" y="2018665"/>
            <a:ext cx="6897800" cy="7065328"/>
          </a:xfrm>
        </p:spPr>
        <p:txBody>
          <a:bodyPr anchor="b"/>
          <a:lstStyle>
            <a:lvl1pPr>
              <a:defRPr sz="7484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2175" y="4359762"/>
            <a:ext cx="10827068" cy="21518408"/>
          </a:xfrm>
        </p:spPr>
        <p:txBody>
          <a:bodyPr/>
          <a:lstStyle>
            <a:lvl1pPr>
              <a:defRPr sz="7484"/>
            </a:lvl1pPr>
            <a:lvl2pPr>
              <a:defRPr sz="6549"/>
            </a:lvl2pPr>
            <a:lvl3pPr>
              <a:defRPr sz="5613"/>
            </a:lvl3pPr>
            <a:lvl4pPr>
              <a:defRPr sz="4678"/>
            </a:lvl4pPr>
            <a:lvl5pPr>
              <a:defRPr sz="4678"/>
            </a:lvl5pPr>
            <a:lvl6pPr>
              <a:defRPr sz="4678"/>
            </a:lvl6pPr>
            <a:lvl7pPr>
              <a:defRPr sz="4678"/>
            </a:lvl7pPr>
            <a:lvl8pPr>
              <a:defRPr sz="4678"/>
            </a:lvl8pPr>
            <a:lvl9pPr>
              <a:defRPr sz="4678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128" y="9083992"/>
            <a:ext cx="6897800" cy="16829220"/>
          </a:xfrm>
        </p:spPr>
        <p:txBody>
          <a:bodyPr/>
          <a:lstStyle>
            <a:lvl1pPr marL="0" indent="0">
              <a:buNone/>
              <a:defRPr sz="3742"/>
            </a:lvl1pPr>
            <a:lvl2pPr marL="1069345" indent="0">
              <a:buNone/>
              <a:defRPr sz="3274"/>
            </a:lvl2pPr>
            <a:lvl3pPr marL="2138690" indent="0">
              <a:buNone/>
              <a:defRPr sz="2807"/>
            </a:lvl3pPr>
            <a:lvl4pPr marL="3208035" indent="0">
              <a:buNone/>
              <a:defRPr sz="2339"/>
            </a:lvl4pPr>
            <a:lvl5pPr marL="4277380" indent="0">
              <a:buNone/>
              <a:defRPr sz="2339"/>
            </a:lvl5pPr>
            <a:lvl6pPr marL="5346725" indent="0">
              <a:buNone/>
              <a:defRPr sz="2339"/>
            </a:lvl6pPr>
            <a:lvl7pPr marL="6416070" indent="0">
              <a:buNone/>
              <a:defRPr sz="2339"/>
            </a:lvl7pPr>
            <a:lvl8pPr marL="7485416" indent="0">
              <a:buNone/>
              <a:defRPr sz="2339"/>
            </a:lvl8pPr>
            <a:lvl9pPr marL="8554761" indent="0">
              <a:buNone/>
              <a:defRPr sz="2339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00C4-B9BC-45FA-9046-0503E4C46437}" type="datetimeFigureOut">
              <a:rPr lang="cs-CZ" smtClean="0"/>
              <a:t>19.01.2024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2C54-CDD0-4390-A6CD-662EC88921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8825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128" y="2018665"/>
            <a:ext cx="6897800" cy="7065328"/>
          </a:xfrm>
        </p:spPr>
        <p:txBody>
          <a:bodyPr anchor="b"/>
          <a:lstStyle>
            <a:lvl1pPr>
              <a:defRPr sz="7484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2175" y="4359762"/>
            <a:ext cx="10827068" cy="21518408"/>
          </a:xfrm>
        </p:spPr>
        <p:txBody>
          <a:bodyPr anchor="t"/>
          <a:lstStyle>
            <a:lvl1pPr marL="0" indent="0">
              <a:buNone/>
              <a:defRPr sz="7484"/>
            </a:lvl1pPr>
            <a:lvl2pPr marL="1069345" indent="0">
              <a:buNone/>
              <a:defRPr sz="6549"/>
            </a:lvl2pPr>
            <a:lvl3pPr marL="2138690" indent="0">
              <a:buNone/>
              <a:defRPr sz="5613"/>
            </a:lvl3pPr>
            <a:lvl4pPr marL="3208035" indent="0">
              <a:buNone/>
              <a:defRPr sz="4678"/>
            </a:lvl4pPr>
            <a:lvl5pPr marL="4277380" indent="0">
              <a:buNone/>
              <a:defRPr sz="4678"/>
            </a:lvl5pPr>
            <a:lvl6pPr marL="5346725" indent="0">
              <a:buNone/>
              <a:defRPr sz="4678"/>
            </a:lvl6pPr>
            <a:lvl7pPr marL="6416070" indent="0">
              <a:buNone/>
              <a:defRPr sz="4678"/>
            </a:lvl7pPr>
            <a:lvl8pPr marL="7485416" indent="0">
              <a:buNone/>
              <a:defRPr sz="4678"/>
            </a:lvl8pPr>
            <a:lvl9pPr marL="8554761" indent="0">
              <a:buNone/>
              <a:defRPr sz="4678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128" y="9083992"/>
            <a:ext cx="6897800" cy="16829220"/>
          </a:xfrm>
        </p:spPr>
        <p:txBody>
          <a:bodyPr/>
          <a:lstStyle>
            <a:lvl1pPr marL="0" indent="0">
              <a:buNone/>
              <a:defRPr sz="3742"/>
            </a:lvl1pPr>
            <a:lvl2pPr marL="1069345" indent="0">
              <a:buNone/>
              <a:defRPr sz="3274"/>
            </a:lvl2pPr>
            <a:lvl3pPr marL="2138690" indent="0">
              <a:buNone/>
              <a:defRPr sz="2807"/>
            </a:lvl3pPr>
            <a:lvl4pPr marL="3208035" indent="0">
              <a:buNone/>
              <a:defRPr sz="2339"/>
            </a:lvl4pPr>
            <a:lvl5pPr marL="4277380" indent="0">
              <a:buNone/>
              <a:defRPr sz="2339"/>
            </a:lvl5pPr>
            <a:lvl6pPr marL="5346725" indent="0">
              <a:buNone/>
              <a:defRPr sz="2339"/>
            </a:lvl6pPr>
            <a:lvl7pPr marL="6416070" indent="0">
              <a:buNone/>
              <a:defRPr sz="2339"/>
            </a:lvl7pPr>
            <a:lvl8pPr marL="7485416" indent="0">
              <a:buNone/>
              <a:defRPr sz="2339"/>
            </a:lvl8pPr>
            <a:lvl9pPr marL="8554761" indent="0">
              <a:buNone/>
              <a:defRPr sz="2339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00C4-B9BC-45FA-9046-0503E4C46437}" type="datetimeFigureOut">
              <a:rPr lang="cs-CZ" smtClean="0"/>
              <a:t>19.01.2024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2C54-CDD0-4390-A6CD-662EC88921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0863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343" y="1612135"/>
            <a:ext cx="18446115" cy="5852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343" y="8060641"/>
            <a:ext cx="18446115" cy="192123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343" y="28065058"/>
            <a:ext cx="4812030" cy="16121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300C4-B9BC-45FA-9046-0503E4C46437}" type="datetimeFigureOut">
              <a:rPr lang="cs-CZ" smtClean="0"/>
              <a:t>19.01.2024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4378" y="28065058"/>
            <a:ext cx="7218045" cy="16121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4428" y="28065058"/>
            <a:ext cx="4812030" cy="16121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42C54-CDD0-4390-A6CD-662EC88921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8243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38690" rtl="0" eaLnBrk="1" latinLnBrk="0" hangingPunct="1">
        <a:lnSpc>
          <a:spcPct val="90000"/>
        </a:lnSpc>
        <a:spcBef>
          <a:spcPct val="0"/>
        </a:spcBef>
        <a:buNone/>
        <a:defRPr sz="1029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673" indent="-534673" algn="l" defTabSz="2138690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6549" kern="1200">
          <a:solidFill>
            <a:schemeClr val="tx1"/>
          </a:solidFill>
          <a:latin typeface="+mn-lt"/>
          <a:ea typeface="+mn-ea"/>
          <a:cs typeface="+mn-cs"/>
        </a:defRPr>
      </a:lvl1pPr>
      <a:lvl2pPr marL="1604018" indent="-534673" algn="l" defTabSz="2138690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2pPr>
      <a:lvl3pPr marL="2673363" indent="-534673" algn="l" defTabSz="2138690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678" kern="1200">
          <a:solidFill>
            <a:schemeClr val="tx1"/>
          </a:solidFill>
          <a:latin typeface="+mn-lt"/>
          <a:ea typeface="+mn-ea"/>
          <a:cs typeface="+mn-cs"/>
        </a:defRPr>
      </a:lvl3pPr>
      <a:lvl4pPr marL="3742708" indent="-534673" algn="l" defTabSz="2138690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4pPr>
      <a:lvl5pPr marL="4812053" indent="-534673" algn="l" defTabSz="2138690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5pPr>
      <a:lvl6pPr marL="5881398" indent="-534673" algn="l" defTabSz="2138690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6pPr>
      <a:lvl7pPr marL="6950743" indent="-534673" algn="l" defTabSz="2138690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7pPr>
      <a:lvl8pPr marL="8020088" indent="-534673" algn="l" defTabSz="2138690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8pPr>
      <a:lvl9pPr marL="9089433" indent="-534673" algn="l" defTabSz="2138690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690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1pPr>
      <a:lvl2pPr marL="1069345" algn="l" defTabSz="2138690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2pPr>
      <a:lvl3pPr marL="2138690" algn="l" defTabSz="2138690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3pPr>
      <a:lvl4pPr marL="3208035" algn="l" defTabSz="2138690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4pPr>
      <a:lvl5pPr marL="4277380" algn="l" defTabSz="2138690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5pPr>
      <a:lvl6pPr marL="5346725" algn="l" defTabSz="2138690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6pPr>
      <a:lvl7pPr marL="6416070" algn="l" defTabSz="2138690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7pPr>
      <a:lvl8pPr marL="7485416" algn="l" defTabSz="2138690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8pPr>
      <a:lvl9pPr marL="8554761" algn="l" defTabSz="2138690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jpg"/><Relationship Id="rId9" Type="http://schemas.microsoft.com/office/2007/relationships/hdphoto" Target="../media/hdphoto1.wdp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63430" y="4215245"/>
            <a:ext cx="19259940" cy="3624556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</a:pPr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INOVACE </a:t>
            </a:r>
            <a:r>
              <a:rPr lang="cs-CZ" sz="5600" b="1" dirty="0">
                <a:solidFill>
                  <a:schemeClr val="accent5">
                    <a:lumMod val="75000"/>
                  </a:schemeClr>
                </a:solidFill>
              </a:rPr>
              <a:t>předmětu </a:t>
            </a:r>
            <a:r>
              <a:rPr lang="en-US" sz="5600" b="1" dirty="0">
                <a:solidFill>
                  <a:schemeClr val="accent5">
                    <a:lumMod val="75000"/>
                  </a:schemeClr>
                </a:solidFill>
              </a:rPr>
              <a:t>New Trends in Business and Management</a:t>
            </a:r>
          </a:p>
          <a:p>
            <a:pPr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</a:pPr>
            <a:r>
              <a:rPr lang="cs-CZ" sz="4700" i="1" dirty="0"/>
              <a:t>Projekt </a:t>
            </a:r>
            <a:r>
              <a:rPr lang="en-US" sz="4700" i="1" dirty="0"/>
              <a:t>NEW Trends in Education of Sustainability Oriented Courses – NEWTEC</a:t>
            </a:r>
            <a:r>
              <a:rPr lang="cs-CZ" sz="4700" i="1" dirty="0"/>
              <a:t> </a:t>
            </a:r>
            <a:br>
              <a:rPr lang="cs-CZ" sz="4700" i="1" dirty="0"/>
            </a:br>
            <a:r>
              <a:rPr lang="cs-CZ" sz="4700" i="1" dirty="0"/>
              <a:t>(v rámci programu Vzdělávání Fondů EHP 2014-2021)</a:t>
            </a:r>
          </a:p>
          <a:p>
            <a:pPr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</a:pPr>
            <a:r>
              <a:rPr lang="cs-CZ" sz="4700" dirty="0"/>
              <a:t>Kolektiv KEMCh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cs-CZ" sz="47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009" y="838647"/>
            <a:ext cx="3786137" cy="2676881"/>
          </a:xfrm>
          <a:prstGeom prst="rect">
            <a:avLst/>
          </a:prstGeom>
        </p:spPr>
      </p:pic>
      <p:sp>
        <p:nvSpPr>
          <p:cNvPr id="8" name="Plassholder for tekst 2"/>
          <p:cNvSpPr txBox="1">
            <a:spLocks/>
          </p:cNvSpPr>
          <p:nvPr/>
        </p:nvSpPr>
        <p:spPr>
          <a:xfrm>
            <a:off x="1436802" y="28006474"/>
            <a:ext cx="18464664" cy="16465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80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Projekt EHP-CZ-ICP-4-019 „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NEW Trends in Education of Sustainability Oriented Courses – NEWTEC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“ je financovaný z Fondů EHP 2014 – 2021 program Vzdělávání. Prostřednictvím Fondů EHP přispívají Island, Lichtenštejnsko a Norsko ke snižování sociálních a ekonomických rozdílů v Evropském hospodářském prostoru (EHP) a k posilování spolupráce s patnácti evropskými státy.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www.eeagrants.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cz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6180" y="974191"/>
            <a:ext cx="3100823" cy="313346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FEE9BEFE-B3BC-DD47-8F89-C295ED7FDB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4232" y="1388284"/>
            <a:ext cx="2533636" cy="2111363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F6E995FA-F8E9-A7E8-E74C-D09A5075221C}"/>
              </a:ext>
            </a:extLst>
          </p:cNvPr>
          <p:cNvSpPr txBox="1"/>
          <p:nvPr/>
        </p:nvSpPr>
        <p:spPr>
          <a:xfrm>
            <a:off x="1126529" y="10385397"/>
            <a:ext cx="8965738" cy="91255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 defTabSz="2138690">
              <a:spcBef>
                <a:spcPts val="1200"/>
              </a:spcBef>
            </a:pPr>
            <a:r>
              <a:rPr lang="cs-CZ" sz="2400" dirty="0"/>
              <a:t>Na základě peer-learning aktivity I (</a:t>
            </a:r>
            <a:r>
              <a:rPr lang="cs-CZ" sz="2400" dirty="0" err="1"/>
              <a:t>Circular</a:t>
            </a:r>
            <a:r>
              <a:rPr lang="cs-CZ" sz="2400" dirty="0"/>
              <a:t> </a:t>
            </a:r>
            <a:r>
              <a:rPr lang="cs-CZ" sz="2400" dirty="0" err="1"/>
              <a:t>Economy</a:t>
            </a:r>
            <a:r>
              <a:rPr lang="cs-CZ" sz="2400" dirty="0"/>
              <a:t> and </a:t>
            </a:r>
            <a:r>
              <a:rPr lang="cs-CZ" sz="2400" dirty="0" err="1"/>
              <a:t>Value</a:t>
            </a:r>
            <a:r>
              <a:rPr lang="cs-CZ" sz="2400" dirty="0"/>
              <a:t> </a:t>
            </a:r>
            <a:r>
              <a:rPr lang="cs-CZ" sz="2400" dirty="0" err="1"/>
              <a:t>Creation</a:t>
            </a:r>
            <a:r>
              <a:rPr lang="cs-CZ" sz="2400" dirty="0"/>
              <a:t>) a peer-learning aktivity II (kurz </a:t>
            </a:r>
            <a:r>
              <a:rPr lang="cs-CZ" sz="2400" dirty="0" err="1"/>
              <a:t>Economy</a:t>
            </a:r>
            <a:r>
              <a:rPr lang="cs-CZ" sz="2400" dirty="0"/>
              <a:t> and Society) byly provedeny následující inovace v obsahu předmětu:</a:t>
            </a:r>
          </a:p>
          <a:p>
            <a:pPr algn="just" defTabSz="2138690">
              <a:spcBef>
                <a:spcPts val="1200"/>
              </a:spcBef>
            </a:pPr>
            <a:r>
              <a:rPr lang="cs-CZ" sz="2400" dirty="0"/>
              <a:t>Přednáška: </a:t>
            </a:r>
            <a:r>
              <a:rPr lang="cs-CZ" sz="2400" dirty="0" err="1"/>
              <a:t>Funding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Chemical</a:t>
            </a:r>
            <a:r>
              <a:rPr lang="cs-CZ" sz="2400" dirty="0"/>
              <a:t> </a:t>
            </a:r>
            <a:r>
              <a:rPr lang="cs-CZ" sz="2400" dirty="0" err="1"/>
              <a:t>Enterprises</a:t>
            </a:r>
            <a:r>
              <a:rPr lang="cs-CZ" sz="2400" dirty="0"/>
              <a:t> </a:t>
            </a:r>
            <a:r>
              <a:rPr lang="cs-CZ" sz="2400" dirty="0" err="1"/>
              <a:t>from</a:t>
            </a:r>
            <a:r>
              <a:rPr lang="cs-CZ" sz="2400" dirty="0"/>
              <a:t> European </a:t>
            </a:r>
            <a:r>
              <a:rPr lang="cs-CZ" sz="2400" dirty="0" err="1"/>
              <a:t>Funds</a:t>
            </a:r>
            <a:r>
              <a:rPr lang="cs-CZ" sz="2400" dirty="0"/>
              <a:t> rozšířena o porovnání možnosti získat podporu pro projekty zaměřené na udržitelnost, posílení </a:t>
            </a:r>
            <a:r>
              <a:rPr lang="cs-CZ" sz="2400" dirty="0" err="1"/>
              <a:t>resilience</a:t>
            </a:r>
            <a:r>
              <a:rPr lang="cs-CZ" sz="2400" dirty="0"/>
              <a:t> z operačních programů v programovém období 2021/2027 a Plánu obnovy.</a:t>
            </a:r>
          </a:p>
          <a:p>
            <a:pPr algn="just" defTabSz="2138690">
              <a:spcBef>
                <a:spcPts val="600"/>
              </a:spcBef>
            </a:pPr>
            <a:r>
              <a:rPr lang="cs-CZ" sz="2400" dirty="0"/>
              <a:t>Přednáška: ICT </a:t>
            </a:r>
            <a:r>
              <a:rPr lang="cs-CZ" sz="2400" dirty="0" err="1"/>
              <a:t>Trends</a:t>
            </a:r>
            <a:r>
              <a:rPr lang="cs-CZ" sz="2400" dirty="0"/>
              <a:t> rozšířena o koncept </a:t>
            </a:r>
            <a:r>
              <a:rPr lang="cs-CZ" sz="2400" dirty="0" err="1"/>
              <a:t>Industry</a:t>
            </a:r>
            <a:r>
              <a:rPr lang="cs-CZ" sz="2400" dirty="0"/>
              <a:t> 5.0 - vývoj v informačních a komunikačních technologiích v souladu s ESG, principy a příklady. </a:t>
            </a:r>
          </a:p>
          <a:p>
            <a:pPr algn="just" defTabSz="2138690">
              <a:spcBef>
                <a:spcPts val="1200"/>
              </a:spcBef>
            </a:pPr>
            <a:r>
              <a:rPr lang="cs-CZ" sz="2400" dirty="0"/>
              <a:t>V přednášce na téma </a:t>
            </a:r>
            <a:r>
              <a:rPr lang="cs-CZ" sz="2400" dirty="0" err="1"/>
              <a:t>Reputation</a:t>
            </a:r>
            <a:r>
              <a:rPr lang="cs-CZ" sz="2400" dirty="0"/>
              <a:t> Management in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Chemical</a:t>
            </a:r>
            <a:r>
              <a:rPr lang="cs-CZ" sz="2400" dirty="0"/>
              <a:t> </a:t>
            </a:r>
            <a:r>
              <a:rPr lang="cs-CZ" sz="2400" dirty="0" err="1"/>
              <a:t>Industry</a:t>
            </a:r>
            <a:r>
              <a:rPr lang="cs-CZ" sz="2400" dirty="0"/>
              <a:t> byl rozveden význam realizace a komunikace CSR aktivit pro zlepšování reputace podniku v chemickém průmyslu. V rámci semináře byla doplněna ukázka formulace tiskové zprávy z oblasti aktivit společenské odpovědnosti podniku.</a:t>
            </a:r>
          </a:p>
          <a:p>
            <a:pPr algn="just" defTabSz="2138690">
              <a:spcBef>
                <a:spcPts val="1200"/>
              </a:spcBef>
            </a:pPr>
            <a:r>
              <a:rPr lang="cs-CZ" sz="2400" dirty="0"/>
              <a:t>Přednáška </a:t>
            </a:r>
            <a:r>
              <a:rPr lang="cs-CZ" sz="2400" dirty="0" err="1"/>
              <a:t>Trends</a:t>
            </a:r>
            <a:r>
              <a:rPr lang="cs-CZ" sz="2400" dirty="0"/>
              <a:t> in Non-</a:t>
            </a:r>
            <a:r>
              <a:rPr lang="cs-CZ" sz="2400" dirty="0" err="1"/>
              <a:t>financial</a:t>
            </a:r>
            <a:r>
              <a:rPr lang="cs-CZ" sz="2400" dirty="0"/>
              <a:t> Reporting rozšířena o nové nařízení Evropské Unie k povinnostem v reportingu o společenské odpovědnosti organizací, konkrétně </a:t>
            </a:r>
            <a:r>
              <a:rPr lang="cs-CZ" sz="2400" dirty="0" err="1"/>
              <a:t>Corporate</a:t>
            </a:r>
            <a:r>
              <a:rPr lang="cs-CZ" sz="2400" dirty="0"/>
              <a:t> </a:t>
            </a:r>
            <a:r>
              <a:rPr lang="cs-CZ" sz="2400" dirty="0" err="1"/>
              <a:t>Sustainability</a:t>
            </a:r>
            <a:r>
              <a:rPr lang="cs-CZ" sz="2400" dirty="0"/>
              <a:t> Reporting </a:t>
            </a:r>
            <a:r>
              <a:rPr lang="cs-CZ" sz="2400" dirty="0" err="1"/>
              <a:t>Directive</a:t>
            </a:r>
            <a:r>
              <a:rPr lang="cs-CZ" sz="2400" dirty="0"/>
              <a:t> (CSRD), její vývoj, </a:t>
            </a:r>
            <a:r>
              <a:rPr lang="cs-CZ" sz="2400" dirty="0" err="1"/>
              <a:t>Directivy</a:t>
            </a:r>
            <a:r>
              <a:rPr lang="cs-CZ" sz="2400" dirty="0"/>
              <a:t> 2013/34/EU, 2022/2464; změny pojmů; organizace, kterým tato povinnost nově vzniká. V semináři zařazena struktura jednotlivých evropských reportovacích standardů k udržitelnému rozvoji ESRS vydané/připravované skupinou EFRAG  apod.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65D12938-B0D4-2225-26A0-6E23E2F9E34F}"/>
              </a:ext>
            </a:extLst>
          </p:cNvPr>
          <p:cNvSpPr txBox="1"/>
          <p:nvPr/>
        </p:nvSpPr>
        <p:spPr>
          <a:xfrm>
            <a:off x="1063430" y="8230080"/>
            <a:ext cx="18838036" cy="1723549"/>
          </a:xfrm>
          <a:prstGeom prst="rect">
            <a:avLst/>
          </a:prstGeom>
          <a:solidFill>
            <a:srgbClr val="DDF0F1"/>
          </a:solidFill>
          <a:ln>
            <a:noFill/>
          </a:ln>
        </p:spPr>
        <p:txBody>
          <a:bodyPr wrap="square">
            <a:spAutoFit/>
          </a:bodyPr>
          <a:lstStyle/>
          <a:p>
            <a:pPr algn="ctr" defTabSz="2138690">
              <a:spcBef>
                <a:spcPts val="600"/>
              </a:spcBef>
              <a:spcAft>
                <a:spcPts val="600"/>
              </a:spcAft>
            </a:pPr>
            <a:r>
              <a:rPr lang="cs-CZ" sz="4000" b="1" dirty="0">
                <a:solidFill>
                  <a:schemeClr val="accent5">
                    <a:lumMod val="75000"/>
                  </a:schemeClr>
                </a:solidFill>
              </a:rPr>
              <a:t>Charakteristika změn</a:t>
            </a:r>
          </a:p>
          <a:p>
            <a:pPr algn="ctr" defTabSz="2138690">
              <a:spcBef>
                <a:spcPts val="600"/>
              </a:spcBef>
              <a:spcAft>
                <a:spcPts val="600"/>
              </a:spcAft>
            </a:pPr>
            <a:r>
              <a:rPr lang="cs-CZ" sz="2800" dirty="0"/>
              <a:t>Na základě peer-learning aktivity I (</a:t>
            </a:r>
            <a:r>
              <a:rPr lang="cs-CZ" sz="2800" dirty="0" err="1"/>
              <a:t>Circular</a:t>
            </a:r>
            <a:r>
              <a:rPr lang="cs-CZ" sz="2800" dirty="0"/>
              <a:t> </a:t>
            </a:r>
            <a:r>
              <a:rPr lang="cs-CZ" sz="2800" dirty="0" err="1"/>
              <a:t>Economy</a:t>
            </a:r>
            <a:r>
              <a:rPr lang="cs-CZ" sz="2800" dirty="0"/>
              <a:t> and </a:t>
            </a:r>
            <a:r>
              <a:rPr lang="cs-CZ" sz="2800" dirty="0" err="1"/>
              <a:t>Value</a:t>
            </a:r>
            <a:r>
              <a:rPr lang="cs-CZ" sz="2800" dirty="0"/>
              <a:t> </a:t>
            </a:r>
            <a:r>
              <a:rPr lang="cs-CZ" sz="2800" dirty="0" err="1"/>
              <a:t>Creation</a:t>
            </a:r>
            <a:r>
              <a:rPr lang="cs-CZ" sz="2800" dirty="0"/>
              <a:t>) a peer-learning aktivity II (</a:t>
            </a:r>
            <a:r>
              <a:rPr lang="cs-CZ" sz="2800" dirty="0" err="1"/>
              <a:t>Economy</a:t>
            </a:r>
            <a:r>
              <a:rPr lang="cs-CZ" sz="2800" dirty="0"/>
              <a:t> and Society) </a:t>
            </a:r>
            <a:br>
              <a:rPr lang="cs-CZ" sz="2800" dirty="0"/>
            </a:br>
            <a:r>
              <a:rPr lang="cs-CZ" sz="2800" dirty="0"/>
              <a:t>byly provedeny následující inovace předmětu: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448DA5D7-F7C3-E54E-C083-9FF83457D76A}"/>
              </a:ext>
            </a:extLst>
          </p:cNvPr>
          <p:cNvSpPr txBox="1"/>
          <p:nvPr/>
        </p:nvSpPr>
        <p:spPr>
          <a:xfrm>
            <a:off x="11604131" y="19519728"/>
            <a:ext cx="8297335" cy="80791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 defTabSz="2138690">
              <a:spcAft>
                <a:spcPts val="600"/>
              </a:spcAft>
            </a:pPr>
            <a:r>
              <a:rPr lang="cs-CZ" sz="2400" dirty="0"/>
              <a:t>Přednáška </a:t>
            </a:r>
            <a:r>
              <a:rPr lang="cs-CZ" sz="2400" dirty="0" err="1"/>
              <a:t>Circular</a:t>
            </a:r>
            <a:r>
              <a:rPr lang="cs-CZ" sz="2400" dirty="0"/>
              <a:t> </a:t>
            </a:r>
            <a:r>
              <a:rPr lang="cs-CZ" sz="2400" dirty="0" err="1"/>
              <a:t>Economy</a:t>
            </a:r>
            <a:r>
              <a:rPr lang="cs-CZ" sz="2400" dirty="0"/>
              <a:t> rozšířena o seznámení s přijetím nových iniciativ na úrovni Evropské Unie v oblasti cirkulární ekonomiky, např. Nová omezení REACH a nařízení týkající se znečištění </a:t>
            </a:r>
            <a:r>
              <a:rPr lang="cs-CZ" sz="2400" dirty="0" err="1"/>
              <a:t>mikroplasty</a:t>
            </a:r>
            <a:r>
              <a:rPr lang="cs-CZ" sz="2400" dirty="0"/>
              <a:t>, Rámec pro monitorování oběhového hospodářství, přijetí návrhů týkajících se ekologických nároků a práva na opravu, směrnice o ekologických reklamacích, návrh společných pravidel na podporu oprav zboží, revize pravidel k obalům a odpadu z obalů, k </a:t>
            </a:r>
            <a:r>
              <a:rPr lang="cs-CZ" sz="2400" dirty="0" err="1"/>
              <a:t>biodegradovatelným</a:t>
            </a:r>
            <a:r>
              <a:rPr lang="cs-CZ" sz="2400" dirty="0"/>
              <a:t> a kompostovatelným plastům apod. V semináři nově téma kaskádovité užívání produktu.. </a:t>
            </a:r>
          </a:p>
          <a:p>
            <a:pPr algn="just" defTabSz="2138690">
              <a:spcAft>
                <a:spcPts val="600"/>
              </a:spcAft>
            </a:pPr>
            <a:r>
              <a:rPr lang="cs-CZ" sz="2400" dirty="0"/>
              <a:t>Seminář na téma New </a:t>
            </a:r>
            <a:r>
              <a:rPr lang="cs-CZ" sz="2400" dirty="0" err="1"/>
              <a:t>Trends</a:t>
            </a:r>
            <a:r>
              <a:rPr lang="cs-CZ" sz="2400" dirty="0"/>
              <a:t> in </a:t>
            </a:r>
            <a:r>
              <a:rPr lang="cs-CZ" sz="2400" dirty="0" err="1"/>
              <a:t>Financial</a:t>
            </a:r>
            <a:r>
              <a:rPr lang="cs-CZ" sz="2400" dirty="0"/>
              <a:t> Management rozšířen o diskusi o možnostech financování souvisejících s novými ekonomickými, sociálními a environmentálními výzvami.</a:t>
            </a:r>
          </a:p>
          <a:p>
            <a:pPr algn="just" defTabSz="2138690">
              <a:spcAft>
                <a:spcPts val="600"/>
              </a:spcAft>
            </a:pPr>
            <a:r>
              <a:rPr lang="cs-CZ" sz="2400" dirty="0"/>
              <a:t>Přednáška a seminář na téma </a:t>
            </a:r>
            <a:r>
              <a:rPr lang="cs-CZ" sz="2400" dirty="0" err="1"/>
              <a:t>The</a:t>
            </a:r>
            <a:r>
              <a:rPr lang="cs-CZ" sz="2400" dirty="0"/>
              <a:t> Triple Helix </a:t>
            </a:r>
            <a:r>
              <a:rPr lang="cs-CZ" sz="2400" dirty="0" err="1"/>
              <a:t>Concept</a:t>
            </a:r>
            <a:r>
              <a:rPr lang="cs-CZ" sz="2400" dirty="0"/>
              <a:t> rozšířeny o diskusi o aspektech občanské společnosti, politických a environmentálních aspektech.</a:t>
            </a:r>
          </a:p>
          <a:p>
            <a:pPr algn="just" defTabSz="2138690">
              <a:spcAft>
                <a:spcPts val="600"/>
              </a:spcAft>
            </a:pPr>
            <a:r>
              <a:rPr lang="cs-CZ" sz="2400" dirty="0"/>
              <a:t>Přednáška </a:t>
            </a:r>
            <a:r>
              <a:rPr lang="cs-CZ" sz="2400" dirty="0" err="1"/>
              <a:t>Social</a:t>
            </a:r>
            <a:r>
              <a:rPr lang="cs-CZ" sz="2400" dirty="0"/>
              <a:t> </a:t>
            </a:r>
            <a:r>
              <a:rPr lang="cs-CZ" sz="2400" dirty="0" err="1"/>
              <a:t>Aspects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Chemical</a:t>
            </a:r>
            <a:r>
              <a:rPr lang="cs-CZ" sz="2400" dirty="0"/>
              <a:t> </a:t>
            </a:r>
            <a:r>
              <a:rPr lang="cs-CZ" sz="2400" dirty="0" err="1"/>
              <a:t>Products</a:t>
            </a:r>
            <a:r>
              <a:rPr lang="cs-CZ" sz="2400" dirty="0"/>
              <a:t> and </a:t>
            </a:r>
            <a:r>
              <a:rPr lang="cs-CZ" sz="2400" dirty="0" err="1"/>
              <a:t>Chemical</a:t>
            </a:r>
            <a:r>
              <a:rPr lang="cs-CZ" sz="2400" dirty="0"/>
              <a:t> </a:t>
            </a:r>
            <a:r>
              <a:rPr lang="cs-CZ" sz="2400" dirty="0" err="1"/>
              <a:t>Production</a:t>
            </a:r>
            <a:r>
              <a:rPr lang="cs-CZ" sz="2400" dirty="0"/>
              <a:t> doplněna o vazbu sociálního </a:t>
            </a:r>
            <a:r>
              <a:rPr lang="cs-CZ" sz="2400" dirty="0" err="1"/>
              <a:t>wellbeing</a:t>
            </a:r>
            <a:r>
              <a:rPr lang="cs-CZ" sz="2400" dirty="0"/>
              <a:t> s právem na rozvoj a udržitelnou spotřebou. V semináři doplněn úkol pro samostatnou práci studentů s tématem posouzení míry komunikace sociálních aspektů ve vybraném chemickém podniku. 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7AF49594-BAB5-F6CB-7FB6-E77B84798C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9298" y="19765971"/>
            <a:ext cx="4147862" cy="4323992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ACB637BB-EAC9-8783-CE56-259BC01C69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4072" y="24490538"/>
            <a:ext cx="3327736" cy="310832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D3B9D5B4-8C77-09CF-1195-D0465D493B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64548" y="23918019"/>
            <a:ext cx="5016843" cy="3789944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BFF13D76-1000-8136-280B-0798CB460CA7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47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23537" y="19805618"/>
            <a:ext cx="3858911" cy="3881348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9653F548-FDB3-C1A5-8EFF-5CE4A430BAB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20790" y="15173220"/>
            <a:ext cx="4585760" cy="3991417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7745CEF8-BF27-BE0B-EBD1-C5AA3EEAE53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279346" y="10411166"/>
            <a:ext cx="2646743" cy="2690291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61386350-C91A-5647-98DF-10089B17A0A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482448" y="10385397"/>
            <a:ext cx="6593707" cy="4321614"/>
          </a:xfrm>
          <a:prstGeom prst="rect">
            <a:avLst/>
          </a:prstGeom>
        </p:spPr>
      </p:pic>
      <p:pic>
        <p:nvPicPr>
          <p:cNvPr id="24" name="Obrázek 23">
            <a:extLst>
              <a:ext uri="{FF2B5EF4-FFF2-40B4-BE49-F238E27FC236}">
                <a16:creationId xmlns:a16="http://schemas.microsoft.com/office/drawing/2014/main" id="{47124599-B63D-F140-9CBB-AE4F92DC220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584285" y="15374013"/>
            <a:ext cx="4317181" cy="3589830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BAFF17E2-0CB9-D574-0320-1E8A88CBFA5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135252" y="13616224"/>
            <a:ext cx="2828925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8368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862</TotalTime>
  <Words>494</Words>
  <Application>Microsoft Office PowerPoint</Application>
  <PresentationFormat>Vlastní</PresentationFormat>
  <Paragraphs>17</Paragraphs>
  <Slides>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Motiv Office</vt:lpstr>
      <vt:lpstr>Prezentace aplikace PowerPoint</vt:lpstr>
    </vt:vector>
  </TitlesOfParts>
  <Company>Univerzita Pardubice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Tetrevova Libena</dc:creator>
  <cp:lastModifiedBy>Vavra Jan</cp:lastModifiedBy>
  <cp:revision>56</cp:revision>
  <cp:lastPrinted>2020-09-25T06:38:40Z</cp:lastPrinted>
  <dcterms:created xsi:type="dcterms:W3CDTF">2019-09-20T09:59:06Z</dcterms:created>
  <dcterms:modified xsi:type="dcterms:W3CDTF">2024-01-19T08:37:31Z</dcterms:modified>
</cp:coreProperties>
</file>