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26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https://www.bayer.com/en/strategy/strategy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04414" y="4555829"/>
            <a:ext cx="18464664" cy="2522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Strategický management chemických podniků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</a:t>
            </a:r>
            <a:r>
              <a:rPr lang="en-US" dirty="0"/>
              <a:t>NEW Trends in Education of Sustainability Oriented Courses – NEWTEC</a:t>
            </a:r>
            <a:r>
              <a:rPr lang="cs-CZ" dirty="0"/>
              <a:t> 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36802" y="7598456"/>
            <a:ext cx="18665474" cy="2092881"/>
          </a:xfrm>
          <a:prstGeom prst="rect">
            <a:avLst/>
          </a:prstGeom>
          <a:solidFill>
            <a:srgbClr val="A0D39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400" dirty="0"/>
              <a:t>Cílem předmětu je vytvořit u posluchače komplexní představu o strategickém managementu podniků chemického průmyslu v současných tržních podmínkách při respektování vlivu globálních společenských výzev a změn ve společnosti a v tržních podmínkách. V předmětu jsou blíže specifikovány společenské environmentální výzvy ovlivňující podnikání v chemickém průmyslu, zejména pak legislativní požadavky a vnímání veřejností a dále sociální dimenze v podobě prospěšnosti chemických podniků pro společnost a nezastupitelnost chemických produktů v moderním </a:t>
            </a:r>
            <a:r>
              <a:rPr lang="cs-CZ" sz="2400" dirty="0" err="1"/>
              <a:t>smart</a:t>
            </a:r>
            <a:r>
              <a:rPr lang="cs-CZ" sz="2400" dirty="0"/>
              <a:t> světě.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18920" y="23190763"/>
            <a:ext cx="9235651" cy="4578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práce studentů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37315" y="16137023"/>
            <a:ext cx="18664961" cy="66906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peer-learning aktivity I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Circular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peer-learning aktivity II (kurz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Society) byly provedeny následující inovace v obsahu předmětu: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Zaveden nový úvod do předmětu pro vyjádření důležitosti současných globálních výzev pro strategické podnikatelské rozhodování. Důraz kladen na transformaci průmyslu, digitalizaci, klimatickou změnu, úsporu zdrojů a demografické faktory.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1 zcela nově dokládá východiska současného turbulentního světa z pohledu významných globálních výzev. Doplněn náhled na tvorbu hodnoty pro stakeholdery podle prof. Zeleného.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2 doplněna vymezení relevantních stakeholderů s důrazem na vztah manažer – majitel, zásady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Coroporate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Mezi významné stakeholdery dále zařazeny i místní komunity a veřejnost.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3 doplněna o vyjádření hodnot a mise podniku ve vztahu k cílům udržitelnosti. Blíže popsány sociální a environmentální faktory při analýze makroprostředí (PESTLE).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4 v analýze SWOT byly více diskutovány ohrožení vyplývající ze společenských výzev jakož i legislativních opatření na území EU (zavedení cel, REACH, uhlíková daň, aj.).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6 doplněna o environmentální a sociální dimenzi podnikových cílů podniku rozšířena o nové indikátory měření udržitelnosti inovací zejména pro oblast sociální, etickou.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semináři 7 byla v procesu tvorby strategie doplněna o holistický přístup, princip emergence a princip synergie v kontextu regenerativních postupů a představen model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disruption-empowerment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performance“.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prezentaci 8 byla ke standardním dílčím strategiím doplněny Strategie redefinice hodnoty, Strategie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servitizace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(změny obchodního modelů), Strategie udržitelných produktů, Strategie životního cyklu produktu, Strategie údržby a oprav, Strategie řízení rizik, Strategie ICT systémů, Strategie digitalizace, Strategie kybernetické bezpečnosti, Strategie CSR, Strategie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mitigace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adaptace na změny klimatu. Vše podpořeno samostatným projektem studentů.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prezentaci 9 byly doplněny klíčové ukazatele výkonnosti pro strategie nově zavedené probírané v 8. týdnu.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prezentaci 10 doplněny nové podklady pro začlenění sociální dimenze do procesu implementace strategie zejména podporou manažerské etiky a podnikové etiky.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seminářích byl podpořen model skupinové práce a prezentace již během samotného semináře, což podpořilo míru diskuze nad zadanými úkoly.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E52C5AAF-AB4B-48F7-A39D-E5CEBDABDFA9}"/>
              </a:ext>
            </a:extLst>
          </p:cNvPr>
          <p:cNvSpPr txBox="1"/>
          <p:nvPr/>
        </p:nvSpPr>
        <p:spPr>
          <a:xfrm>
            <a:off x="6710303" y="23916888"/>
            <a:ext cx="8452884" cy="36145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strategie divizí (oborů) koncernu BAYER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https://www.bayer.com/en/strategy/strategy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Zhodnoťte následující: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Jaké jsou mise, vize, hodnoty koncernu?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Z jakých klíčových vlivů vychází formulace strategií?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 jednotlivých oborech podnikání zhodnoťte strategie (Business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z hlediska: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Jaké změny v makroprostředí jsou považovány za zásadní?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Jaké strategické cíle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jsou pro obor podnikání zmíněny?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Jaký modelový typ strategie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Ansoff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matrix) je pravděpodobně prosazován?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223" y="1350634"/>
            <a:ext cx="2533636" cy="21113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4858B6-3A25-E3B3-13D3-CDAA75300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375" y="23672146"/>
            <a:ext cx="3963531" cy="38960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882D127-298D-E4E5-75BB-903B4F081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159" y="10358181"/>
            <a:ext cx="5187321" cy="5148967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758D342-CBE5-D02F-E869-F52715F025BE}"/>
              </a:ext>
            </a:extLst>
          </p:cNvPr>
          <p:cNvGrpSpPr/>
          <p:nvPr/>
        </p:nvGrpSpPr>
        <p:grpSpPr>
          <a:xfrm>
            <a:off x="17048538" y="10341761"/>
            <a:ext cx="2852928" cy="5144837"/>
            <a:chOff x="17249348" y="10115598"/>
            <a:chExt cx="2852928" cy="5144837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0D7B3331-8760-BD36-1283-04F19A7E2AEB}"/>
                </a:ext>
              </a:extLst>
            </p:cNvPr>
            <p:cNvGrpSpPr/>
            <p:nvPr/>
          </p:nvGrpSpPr>
          <p:grpSpPr>
            <a:xfrm>
              <a:off x="17249348" y="10115598"/>
              <a:ext cx="2852928" cy="4497892"/>
              <a:chOff x="8430768" y="1892808"/>
              <a:chExt cx="2852928" cy="4497892"/>
            </a:xfrm>
          </p:grpSpPr>
          <p:sp>
            <p:nvSpPr>
              <p:cNvPr id="14" name="Obdélník: se zakulacenými rohy 13">
                <a:extLst>
                  <a:ext uri="{FF2B5EF4-FFF2-40B4-BE49-F238E27FC236}">
                    <a16:creationId xmlns:a16="http://schemas.microsoft.com/office/drawing/2014/main" id="{10A0997C-7E20-AD75-EC22-3BE26D5B3039}"/>
                  </a:ext>
                </a:extLst>
              </p:cNvPr>
              <p:cNvSpPr/>
              <p:nvPr/>
            </p:nvSpPr>
            <p:spPr>
              <a:xfrm>
                <a:off x="8430768" y="1892808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Hodnoty</a:t>
                </a:r>
              </a:p>
            </p:txBody>
          </p:sp>
          <p:sp>
            <p:nvSpPr>
              <p:cNvPr id="16" name="Obdélník: se zakulacenými rohy 15">
                <a:extLst>
                  <a:ext uri="{FF2B5EF4-FFF2-40B4-BE49-F238E27FC236}">
                    <a16:creationId xmlns:a16="http://schemas.microsoft.com/office/drawing/2014/main" id="{EF76A477-C196-A604-476F-6A59E00F5ED5}"/>
                  </a:ext>
                </a:extLst>
              </p:cNvPr>
              <p:cNvSpPr/>
              <p:nvPr/>
            </p:nvSpPr>
            <p:spPr>
              <a:xfrm>
                <a:off x="8430768" y="2471356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Poslání</a:t>
                </a:r>
              </a:p>
            </p:txBody>
          </p:sp>
          <p:sp>
            <p:nvSpPr>
              <p:cNvPr id="17" name="Obdélník: se zakulacenými rohy 16">
                <a:extLst>
                  <a:ext uri="{FF2B5EF4-FFF2-40B4-BE49-F238E27FC236}">
                    <a16:creationId xmlns:a16="http://schemas.microsoft.com/office/drawing/2014/main" id="{9F24E35A-BA72-F4A7-71A4-2200B455BE21}"/>
                  </a:ext>
                </a:extLst>
              </p:cNvPr>
              <p:cNvSpPr/>
              <p:nvPr/>
            </p:nvSpPr>
            <p:spPr>
              <a:xfrm>
                <a:off x="8430768" y="3049904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Vize</a:t>
                </a:r>
              </a:p>
            </p:txBody>
          </p:sp>
          <p:sp>
            <p:nvSpPr>
              <p:cNvPr id="18" name="Obdélník: se zakulacenými rohy 17">
                <a:extLst>
                  <a:ext uri="{FF2B5EF4-FFF2-40B4-BE49-F238E27FC236}">
                    <a16:creationId xmlns:a16="http://schemas.microsoft.com/office/drawing/2014/main" id="{2A9EEDC5-BF04-D6D6-0872-B88543416AA3}"/>
                  </a:ext>
                </a:extLst>
              </p:cNvPr>
              <p:cNvSpPr/>
              <p:nvPr/>
            </p:nvSpPr>
            <p:spPr>
              <a:xfrm>
                <a:off x="8430768" y="3628452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Analýza prostředí</a:t>
                </a:r>
              </a:p>
            </p:txBody>
          </p:sp>
          <p:sp>
            <p:nvSpPr>
              <p:cNvPr id="19" name="Obdélník: se zakulacenými rohy 18">
                <a:extLst>
                  <a:ext uri="{FF2B5EF4-FFF2-40B4-BE49-F238E27FC236}">
                    <a16:creationId xmlns:a16="http://schemas.microsoft.com/office/drawing/2014/main" id="{637A5B53-946A-D0EE-139F-0B414972048B}"/>
                  </a:ext>
                </a:extLst>
              </p:cNvPr>
              <p:cNvSpPr/>
              <p:nvPr/>
            </p:nvSpPr>
            <p:spPr>
              <a:xfrm>
                <a:off x="8430768" y="4207000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Cíle</a:t>
                </a:r>
              </a:p>
            </p:txBody>
          </p:sp>
          <p:sp>
            <p:nvSpPr>
              <p:cNvPr id="20" name="Obdélník: se zakulacenými rohy 19">
                <a:extLst>
                  <a:ext uri="{FF2B5EF4-FFF2-40B4-BE49-F238E27FC236}">
                    <a16:creationId xmlns:a16="http://schemas.microsoft.com/office/drawing/2014/main" id="{50F97C4F-5AF4-4F60-C1B0-653F5966E6B3}"/>
                  </a:ext>
                </a:extLst>
              </p:cNvPr>
              <p:cNvSpPr/>
              <p:nvPr/>
            </p:nvSpPr>
            <p:spPr>
              <a:xfrm>
                <a:off x="8430768" y="4785548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Strategie</a:t>
                </a:r>
              </a:p>
            </p:txBody>
          </p:sp>
          <p:sp>
            <p:nvSpPr>
              <p:cNvPr id="22" name="Obdélník: se zakulacenými rohy 21">
                <a:extLst>
                  <a:ext uri="{FF2B5EF4-FFF2-40B4-BE49-F238E27FC236}">
                    <a16:creationId xmlns:a16="http://schemas.microsoft.com/office/drawing/2014/main" id="{04E259E2-AFBE-5BEE-1C16-58B5313A1F0B}"/>
                  </a:ext>
                </a:extLst>
              </p:cNvPr>
              <p:cNvSpPr/>
              <p:nvPr/>
            </p:nvSpPr>
            <p:spPr>
              <a:xfrm>
                <a:off x="8430768" y="5364096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Plán</a:t>
                </a:r>
              </a:p>
            </p:txBody>
          </p:sp>
          <p:sp>
            <p:nvSpPr>
              <p:cNvPr id="23" name="Obdélník: se zakulacenými rohy 22">
                <a:extLst>
                  <a:ext uri="{FF2B5EF4-FFF2-40B4-BE49-F238E27FC236}">
                    <a16:creationId xmlns:a16="http://schemas.microsoft.com/office/drawing/2014/main" id="{888C17F9-B839-7466-DDB4-16BEF2576B91}"/>
                  </a:ext>
                </a:extLst>
              </p:cNvPr>
              <p:cNvSpPr/>
              <p:nvPr/>
            </p:nvSpPr>
            <p:spPr>
              <a:xfrm>
                <a:off x="8430768" y="5942644"/>
                <a:ext cx="2852928" cy="4480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Realizace</a:t>
                </a:r>
              </a:p>
            </p:txBody>
          </p:sp>
        </p:grpSp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823EE2F1-E912-3974-ADF9-9FB5B130A60A}"/>
                </a:ext>
              </a:extLst>
            </p:cNvPr>
            <p:cNvSpPr/>
            <p:nvPr/>
          </p:nvSpPr>
          <p:spPr>
            <a:xfrm>
              <a:off x="17249348" y="14812379"/>
              <a:ext cx="2852928" cy="4480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Kontrola</a:t>
              </a:r>
            </a:p>
          </p:txBody>
        </p:sp>
      </p:grpSp>
      <p:pic>
        <p:nvPicPr>
          <p:cNvPr id="28" name="Obrázek 27">
            <a:extLst>
              <a:ext uri="{FF2B5EF4-FFF2-40B4-BE49-F238E27FC236}">
                <a16:creationId xmlns:a16="http://schemas.microsoft.com/office/drawing/2014/main" id="{4C6EFEB4-08FB-B1DC-EA5D-A3DC92C2F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5954" y="23672146"/>
            <a:ext cx="3895900" cy="3810871"/>
          </a:xfrm>
          <a:prstGeom prst="rect">
            <a:avLst/>
          </a:prstGeom>
        </p:spPr>
      </p:pic>
      <p:pic>
        <p:nvPicPr>
          <p:cNvPr id="30" name="Obrázek 29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4CEDA921-9D7D-FE26-C1EE-4FEBA1A4B7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125" y="12346248"/>
            <a:ext cx="6243093" cy="3511739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41DE75A-BD28-3D23-7849-786FAFC3B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6126" y="10082485"/>
            <a:ext cx="6677025" cy="189547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9F58923-FF49-394D-6018-E55C3A62F1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6867" y="10321419"/>
            <a:ext cx="3053938" cy="54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645</Words>
  <Application>Microsoft Office PowerPoint</Application>
  <PresentationFormat>Vlastní</PresentationFormat>
  <Paragraphs>47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53</cp:revision>
  <cp:lastPrinted>2020-09-25T06:38:40Z</cp:lastPrinted>
  <dcterms:created xsi:type="dcterms:W3CDTF">2019-09-20T09:59:06Z</dcterms:created>
  <dcterms:modified xsi:type="dcterms:W3CDTF">2024-01-18T15:27:30Z</dcterms:modified>
</cp:coreProperties>
</file>