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21386800" cy="30279975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29" d="100"/>
          <a:sy n="29" d="100"/>
        </p:scale>
        <p:origin x="268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4010" y="4955545"/>
            <a:ext cx="18178780" cy="10541917"/>
          </a:xfrm>
        </p:spPr>
        <p:txBody>
          <a:bodyPr anchor="b"/>
          <a:lstStyle>
            <a:lvl1pPr algn="ctr">
              <a:defRPr sz="14033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3350" y="15903998"/>
            <a:ext cx="16040100" cy="7310649"/>
          </a:xfrm>
        </p:spPr>
        <p:txBody>
          <a:bodyPr/>
          <a:lstStyle>
            <a:lvl1pPr marL="0" indent="0" algn="ctr">
              <a:buNone/>
              <a:defRPr sz="5613"/>
            </a:lvl1pPr>
            <a:lvl2pPr marL="1069345" indent="0" algn="ctr">
              <a:buNone/>
              <a:defRPr sz="4678"/>
            </a:lvl2pPr>
            <a:lvl3pPr marL="2138690" indent="0" algn="ctr">
              <a:buNone/>
              <a:defRPr sz="4210"/>
            </a:lvl3pPr>
            <a:lvl4pPr marL="3208035" indent="0" algn="ctr">
              <a:buNone/>
              <a:defRPr sz="3742"/>
            </a:lvl4pPr>
            <a:lvl5pPr marL="4277380" indent="0" algn="ctr">
              <a:buNone/>
              <a:defRPr sz="3742"/>
            </a:lvl5pPr>
            <a:lvl6pPr marL="5346725" indent="0" algn="ctr">
              <a:buNone/>
              <a:defRPr sz="3742"/>
            </a:lvl6pPr>
            <a:lvl7pPr marL="6416070" indent="0" algn="ctr">
              <a:buNone/>
              <a:defRPr sz="3742"/>
            </a:lvl7pPr>
            <a:lvl8pPr marL="7485416" indent="0" algn="ctr">
              <a:buNone/>
              <a:defRPr sz="3742"/>
            </a:lvl8pPr>
            <a:lvl9pPr marL="8554761" indent="0" algn="ctr">
              <a:buNone/>
              <a:defRPr sz="3742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300C4-B9BC-45FA-9046-0503E4C46437}" type="datetimeFigureOut">
              <a:rPr lang="cs-CZ" smtClean="0"/>
              <a:t>18.01.2024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42C54-CDD0-4390-A6CD-662EC889210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72955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300C4-B9BC-45FA-9046-0503E4C46437}" type="datetimeFigureOut">
              <a:rPr lang="cs-CZ" smtClean="0"/>
              <a:t>18.01.2024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42C54-CDD0-4390-A6CD-662EC889210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89046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304930" y="1612128"/>
            <a:ext cx="4611529" cy="25660879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70344" y="1612128"/>
            <a:ext cx="13567251" cy="25660879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300C4-B9BC-45FA-9046-0503E4C46437}" type="datetimeFigureOut">
              <a:rPr lang="cs-CZ" smtClean="0"/>
              <a:t>18.01.2024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42C54-CDD0-4390-A6CD-662EC889210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28638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300C4-B9BC-45FA-9046-0503E4C46437}" type="datetimeFigureOut">
              <a:rPr lang="cs-CZ" smtClean="0"/>
              <a:t>18.01.2024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42C54-CDD0-4390-A6CD-662EC889210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52630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9205" y="7548975"/>
            <a:ext cx="18446115" cy="12595626"/>
          </a:xfrm>
        </p:spPr>
        <p:txBody>
          <a:bodyPr anchor="b"/>
          <a:lstStyle>
            <a:lvl1pPr>
              <a:defRPr sz="14033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9205" y="20263761"/>
            <a:ext cx="18446115" cy="6623742"/>
          </a:xfrm>
        </p:spPr>
        <p:txBody>
          <a:bodyPr/>
          <a:lstStyle>
            <a:lvl1pPr marL="0" indent="0">
              <a:buNone/>
              <a:defRPr sz="5613">
                <a:solidFill>
                  <a:schemeClr val="tx1"/>
                </a:solidFill>
              </a:defRPr>
            </a:lvl1pPr>
            <a:lvl2pPr marL="1069345" indent="0">
              <a:buNone/>
              <a:defRPr sz="4678">
                <a:solidFill>
                  <a:schemeClr val="tx1">
                    <a:tint val="75000"/>
                  </a:schemeClr>
                </a:solidFill>
              </a:defRPr>
            </a:lvl2pPr>
            <a:lvl3pPr marL="2138690" indent="0">
              <a:buNone/>
              <a:defRPr sz="4210">
                <a:solidFill>
                  <a:schemeClr val="tx1">
                    <a:tint val="75000"/>
                  </a:schemeClr>
                </a:solidFill>
              </a:defRPr>
            </a:lvl3pPr>
            <a:lvl4pPr marL="3208035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4pPr>
            <a:lvl5pPr marL="4277380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5pPr>
            <a:lvl6pPr marL="5346725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6pPr>
            <a:lvl7pPr marL="6416070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7pPr>
            <a:lvl8pPr marL="7485416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8pPr>
            <a:lvl9pPr marL="8554761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300C4-B9BC-45FA-9046-0503E4C46437}" type="datetimeFigureOut">
              <a:rPr lang="cs-CZ" smtClean="0"/>
              <a:t>18.01.2024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42C54-CDD0-4390-A6CD-662EC889210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52542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70343" y="8060641"/>
            <a:ext cx="9089390" cy="19212366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827068" y="8060641"/>
            <a:ext cx="9089390" cy="19212366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300C4-B9BC-45FA-9046-0503E4C46437}" type="datetimeFigureOut">
              <a:rPr lang="cs-CZ" smtClean="0"/>
              <a:t>18.01.2024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42C54-CDD0-4390-A6CD-662EC889210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17869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3128" y="1612135"/>
            <a:ext cx="18446115" cy="5852729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3131" y="7422802"/>
            <a:ext cx="9047617" cy="3637800"/>
          </a:xfrm>
        </p:spPr>
        <p:txBody>
          <a:bodyPr anchor="b"/>
          <a:lstStyle>
            <a:lvl1pPr marL="0" indent="0">
              <a:buNone/>
              <a:defRPr sz="5613" b="1"/>
            </a:lvl1pPr>
            <a:lvl2pPr marL="1069345" indent="0">
              <a:buNone/>
              <a:defRPr sz="4678" b="1"/>
            </a:lvl2pPr>
            <a:lvl3pPr marL="2138690" indent="0">
              <a:buNone/>
              <a:defRPr sz="4210" b="1"/>
            </a:lvl3pPr>
            <a:lvl4pPr marL="3208035" indent="0">
              <a:buNone/>
              <a:defRPr sz="3742" b="1"/>
            </a:lvl4pPr>
            <a:lvl5pPr marL="4277380" indent="0">
              <a:buNone/>
              <a:defRPr sz="3742" b="1"/>
            </a:lvl5pPr>
            <a:lvl6pPr marL="5346725" indent="0">
              <a:buNone/>
              <a:defRPr sz="3742" b="1"/>
            </a:lvl6pPr>
            <a:lvl7pPr marL="6416070" indent="0">
              <a:buNone/>
              <a:defRPr sz="3742" b="1"/>
            </a:lvl7pPr>
            <a:lvl8pPr marL="7485416" indent="0">
              <a:buNone/>
              <a:defRPr sz="3742" b="1"/>
            </a:lvl8pPr>
            <a:lvl9pPr marL="8554761" indent="0">
              <a:buNone/>
              <a:defRPr sz="3742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73131" y="11060602"/>
            <a:ext cx="9047617" cy="1626848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827068" y="7422802"/>
            <a:ext cx="9092176" cy="3637800"/>
          </a:xfrm>
        </p:spPr>
        <p:txBody>
          <a:bodyPr anchor="b"/>
          <a:lstStyle>
            <a:lvl1pPr marL="0" indent="0">
              <a:buNone/>
              <a:defRPr sz="5613" b="1"/>
            </a:lvl1pPr>
            <a:lvl2pPr marL="1069345" indent="0">
              <a:buNone/>
              <a:defRPr sz="4678" b="1"/>
            </a:lvl2pPr>
            <a:lvl3pPr marL="2138690" indent="0">
              <a:buNone/>
              <a:defRPr sz="4210" b="1"/>
            </a:lvl3pPr>
            <a:lvl4pPr marL="3208035" indent="0">
              <a:buNone/>
              <a:defRPr sz="3742" b="1"/>
            </a:lvl4pPr>
            <a:lvl5pPr marL="4277380" indent="0">
              <a:buNone/>
              <a:defRPr sz="3742" b="1"/>
            </a:lvl5pPr>
            <a:lvl6pPr marL="5346725" indent="0">
              <a:buNone/>
              <a:defRPr sz="3742" b="1"/>
            </a:lvl6pPr>
            <a:lvl7pPr marL="6416070" indent="0">
              <a:buNone/>
              <a:defRPr sz="3742" b="1"/>
            </a:lvl7pPr>
            <a:lvl8pPr marL="7485416" indent="0">
              <a:buNone/>
              <a:defRPr sz="3742" b="1"/>
            </a:lvl8pPr>
            <a:lvl9pPr marL="8554761" indent="0">
              <a:buNone/>
              <a:defRPr sz="3742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827068" y="11060602"/>
            <a:ext cx="9092176" cy="1626848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300C4-B9BC-45FA-9046-0503E4C46437}" type="datetimeFigureOut">
              <a:rPr lang="cs-CZ" smtClean="0"/>
              <a:t>18.01.2024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42C54-CDD0-4390-A6CD-662EC889210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384860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300C4-B9BC-45FA-9046-0503E4C46437}" type="datetimeFigureOut">
              <a:rPr lang="cs-CZ" smtClean="0"/>
              <a:t>18.01.2024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42C54-CDD0-4390-A6CD-662EC889210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93471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300C4-B9BC-45FA-9046-0503E4C46437}" type="datetimeFigureOut">
              <a:rPr lang="cs-CZ" smtClean="0"/>
              <a:t>18.01.2024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42C54-CDD0-4390-A6CD-662EC889210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8049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3128" y="2018665"/>
            <a:ext cx="6897800" cy="7065328"/>
          </a:xfrm>
        </p:spPr>
        <p:txBody>
          <a:bodyPr anchor="b"/>
          <a:lstStyle>
            <a:lvl1pPr>
              <a:defRPr sz="7484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92175" y="4359762"/>
            <a:ext cx="10827068" cy="21518408"/>
          </a:xfrm>
        </p:spPr>
        <p:txBody>
          <a:bodyPr/>
          <a:lstStyle>
            <a:lvl1pPr>
              <a:defRPr sz="7484"/>
            </a:lvl1pPr>
            <a:lvl2pPr>
              <a:defRPr sz="6549"/>
            </a:lvl2pPr>
            <a:lvl3pPr>
              <a:defRPr sz="5613"/>
            </a:lvl3pPr>
            <a:lvl4pPr>
              <a:defRPr sz="4678"/>
            </a:lvl4pPr>
            <a:lvl5pPr>
              <a:defRPr sz="4678"/>
            </a:lvl5pPr>
            <a:lvl6pPr>
              <a:defRPr sz="4678"/>
            </a:lvl6pPr>
            <a:lvl7pPr>
              <a:defRPr sz="4678"/>
            </a:lvl7pPr>
            <a:lvl8pPr>
              <a:defRPr sz="4678"/>
            </a:lvl8pPr>
            <a:lvl9pPr>
              <a:defRPr sz="4678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3128" y="9083992"/>
            <a:ext cx="6897800" cy="16829220"/>
          </a:xfrm>
        </p:spPr>
        <p:txBody>
          <a:bodyPr/>
          <a:lstStyle>
            <a:lvl1pPr marL="0" indent="0">
              <a:buNone/>
              <a:defRPr sz="3742"/>
            </a:lvl1pPr>
            <a:lvl2pPr marL="1069345" indent="0">
              <a:buNone/>
              <a:defRPr sz="3274"/>
            </a:lvl2pPr>
            <a:lvl3pPr marL="2138690" indent="0">
              <a:buNone/>
              <a:defRPr sz="2807"/>
            </a:lvl3pPr>
            <a:lvl4pPr marL="3208035" indent="0">
              <a:buNone/>
              <a:defRPr sz="2339"/>
            </a:lvl4pPr>
            <a:lvl5pPr marL="4277380" indent="0">
              <a:buNone/>
              <a:defRPr sz="2339"/>
            </a:lvl5pPr>
            <a:lvl6pPr marL="5346725" indent="0">
              <a:buNone/>
              <a:defRPr sz="2339"/>
            </a:lvl6pPr>
            <a:lvl7pPr marL="6416070" indent="0">
              <a:buNone/>
              <a:defRPr sz="2339"/>
            </a:lvl7pPr>
            <a:lvl8pPr marL="7485416" indent="0">
              <a:buNone/>
              <a:defRPr sz="2339"/>
            </a:lvl8pPr>
            <a:lvl9pPr marL="8554761" indent="0">
              <a:buNone/>
              <a:defRPr sz="2339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300C4-B9BC-45FA-9046-0503E4C46437}" type="datetimeFigureOut">
              <a:rPr lang="cs-CZ" smtClean="0"/>
              <a:t>18.01.2024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42C54-CDD0-4390-A6CD-662EC889210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88253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3128" y="2018665"/>
            <a:ext cx="6897800" cy="7065328"/>
          </a:xfrm>
        </p:spPr>
        <p:txBody>
          <a:bodyPr anchor="b"/>
          <a:lstStyle>
            <a:lvl1pPr>
              <a:defRPr sz="7484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092175" y="4359762"/>
            <a:ext cx="10827068" cy="21518408"/>
          </a:xfrm>
        </p:spPr>
        <p:txBody>
          <a:bodyPr anchor="t"/>
          <a:lstStyle>
            <a:lvl1pPr marL="0" indent="0">
              <a:buNone/>
              <a:defRPr sz="7484"/>
            </a:lvl1pPr>
            <a:lvl2pPr marL="1069345" indent="0">
              <a:buNone/>
              <a:defRPr sz="6549"/>
            </a:lvl2pPr>
            <a:lvl3pPr marL="2138690" indent="0">
              <a:buNone/>
              <a:defRPr sz="5613"/>
            </a:lvl3pPr>
            <a:lvl4pPr marL="3208035" indent="0">
              <a:buNone/>
              <a:defRPr sz="4678"/>
            </a:lvl4pPr>
            <a:lvl5pPr marL="4277380" indent="0">
              <a:buNone/>
              <a:defRPr sz="4678"/>
            </a:lvl5pPr>
            <a:lvl6pPr marL="5346725" indent="0">
              <a:buNone/>
              <a:defRPr sz="4678"/>
            </a:lvl6pPr>
            <a:lvl7pPr marL="6416070" indent="0">
              <a:buNone/>
              <a:defRPr sz="4678"/>
            </a:lvl7pPr>
            <a:lvl8pPr marL="7485416" indent="0">
              <a:buNone/>
              <a:defRPr sz="4678"/>
            </a:lvl8pPr>
            <a:lvl9pPr marL="8554761" indent="0">
              <a:buNone/>
              <a:defRPr sz="4678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3128" y="9083992"/>
            <a:ext cx="6897800" cy="16829220"/>
          </a:xfrm>
        </p:spPr>
        <p:txBody>
          <a:bodyPr/>
          <a:lstStyle>
            <a:lvl1pPr marL="0" indent="0">
              <a:buNone/>
              <a:defRPr sz="3742"/>
            </a:lvl1pPr>
            <a:lvl2pPr marL="1069345" indent="0">
              <a:buNone/>
              <a:defRPr sz="3274"/>
            </a:lvl2pPr>
            <a:lvl3pPr marL="2138690" indent="0">
              <a:buNone/>
              <a:defRPr sz="2807"/>
            </a:lvl3pPr>
            <a:lvl4pPr marL="3208035" indent="0">
              <a:buNone/>
              <a:defRPr sz="2339"/>
            </a:lvl4pPr>
            <a:lvl5pPr marL="4277380" indent="0">
              <a:buNone/>
              <a:defRPr sz="2339"/>
            </a:lvl5pPr>
            <a:lvl6pPr marL="5346725" indent="0">
              <a:buNone/>
              <a:defRPr sz="2339"/>
            </a:lvl6pPr>
            <a:lvl7pPr marL="6416070" indent="0">
              <a:buNone/>
              <a:defRPr sz="2339"/>
            </a:lvl7pPr>
            <a:lvl8pPr marL="7485416" indent="0">
              <a:buNone/>
              <a:defRPr sz="2339"/>
            </a:lvl8pPr>
            <a:lvl9pPr marL="8554761" indent="0">
              <a:buNone/>
              <a:defRPr sz="2339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300C4-B9BC-45FA-9046-0503E4C46437}" type="datetimeFigureOut">
              <a:rPr lang="cs-CZ" smtClean="0"/>
              <a:t>18.01.2024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42C54-CDD0-4390-A6CD-662EC889210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08632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70343" y="1612135"/>
            <a:ext cx="18446115" cy="58527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0343" y="8060641"/>
            <a:ext cx="18446115" cy="192123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70343" y="28065058"/>
            <a:ext cx="4812030" cy="16121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8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F300C4-B9BC-45FA-9046-0503E4C46437}" type="datetimeFigureOut">
              <a:rPr lang="cs-CZ" smtClean="0"/>
              <a:t>18.01.2024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084378" y="28065058"/>
            <a:ext cx="7218045" cy="16121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104428" y="28065058"/>
            <a:ext cx="4812030" cy="16121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542C54-CDD0-4390-A6CD-662EC889210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58243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138690" rtl="0" eaLnBrk="1" latinLnBrk="0" hangingPunct="1">
        <a:lnSpc>
          <a:spcPct val="90000"/>
        </a:lnSpc>
        <a:spcBef>
          <a:spcPct val="0"/>
        </a:spcBef>
        <a:buNone/>
        <a:defRPr sz="1029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34673" indent="-534673" algn="l" defTabSz="2138690" rtl="0" eaLnBrk="1" latinLnBrk="0" hangingPunct="1">
        <a:lnSpc>
          <a:spcPct val="90000"/>
        </a:lnSpc>
        <a:spcBef>
          <a:spcPts val="2339"/>
        </a:spcBef>
        <a:buFont typeface="Arial" panose="020B0604020202020204" pitchFamily="34" charset="0"/>
        <a:buChar char="•"/>
        <a:defRPr sz="6549" kern="1200">
          <a:solidFill>
            <a:schemeClr val="tx1"/>
          </a:solidFill>
          <a:latin typeface="+mn-lt"/>
          <a:ea typeface="+mn-ea"/>
          <a:cs typeface="+mn-cs"/>
        </a:defRPr>
      </a:lvl1pPr>
      <a:lvl2pPr marL="1604018" indent="-534673" algn="l" defTabSz="2138690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5613" kern="1200">
          <a:solidFill>
            <a:schemeClr val="tx1"/>
          </a:solidFill>
          <a:latin typeface="+mn-lt"/>
          <a:ea typeface="+mn-ea"/>
          <a:cs typeface="+mn-cs"/>
        </a:defRPr>
      </a:lvl2pPr>
      <a:lvl3pPr marL="2673363" indent="-534673" algn="l" defTabSz="2138690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678" kern="1200">
          <a:solidFill>
            <a:schemeClr val="tx1"/>
          </a:solidFill>
          <a:latin typeface="+mn-lt"/>
          <a:ea typeface="+mn-ea"/>
          <a:cs typeface="+mn-cs"/>
        </a:defRPr>
      </a:lvl3pPr>
      <a:lvl4pPr marL="3742708" indent="-534673" algn="l" defTabSz="2138690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10" kern="1200">
          <a:solidFill>
            <a:schemeClr val="tx1"/>
          </a:solidFill>
          <a:latin typeface="+mn-lt"/>
          <a:ea typeface="+mn-ea"/>
          <a:cs typeface="+mn-cs"/>
        </a:defRPr>
      </a:lvl4pPr>
      <a:lvl5pPr marL="4812053" indent="-534673" algn="l" defTabSz="2138690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10" kern="1200">
          <a:solidFill>
            <a:schemeClr val="tx1"/>
          </a:solidFill>
          <a:latin typeface="+mn-lt"/>
          <a:ea typeface="+mn-ea"/>
          <a:cs typeface="+mn-cs"/>
        </a:defRPr>
      </a:lvl5pPr>
      <a:lvl6pPr marL="5881398" indent="-534673" algn="l" defTabSz="2138690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10" kern="1200">
          <a:solidFill>
            <a:schemeClr val="tx1"/>
          </a:solidFill>
          <a:latin typeface="+mn-lt"/>
          <a:ea typeface="+mn-ea"/>
          <a:cs typeface="+mn-cs"/>
        </a:defRPr>
      </a:lvl6pPr>
      <a:lvl7pPr marL="6950743" indent="-534673" algn="l" defTabSz="2138690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10" kern="1200">
          <a:solidFill>
            <a:schemeClr val="tx1"/>
          </a:solidFill>
          <a:latin typeface="+mn-lt"/>
          <a:ea typeface="+mn-ea"/>
          <a:cs typeface="+mn-cs"/>
        </a:defRPr>
      </a:lvl7pPr>
      <a:lvl8pPr marL="8020088" indent="-534673" algn="l" defTabSz="2138690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10" kern="1200">
          <a:solidFill>
            <a:schemeClr val="tx1"/>
          </a:solidFill>
          <a:latin typeface="+mn-lt"/>
          <a:ea typeface="+mn-ea"/>
          <a:cs typeface="+mn-cs"/>
        </a:defRPr>
      </a:lvl8pPr>
      <a:lvl9pPr marL="9089433" indent="-534673" algn="l" defTabSz="2138690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1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38690" rtl="0" eaLnBrk="1" latinLnBrk="0" hangingPunct="1">
        <a:defRPr sz="4210" kern="1200">
          <a:solidFill>
            <a:schemeClr val="tx1"/>
          </a:solidFill>
          <a:latin typeface="+mn-lt"/>
          <a:ea typeface="+mn-ea"/>
          <a:cs typeface="+mn-cs"/>
        </a:defRPr>
      </a:lvl1pPr>
      <a:lvl2pPr marL="1069345" algn="l" defTabSz="2138690" rtl="0" eaLnBrk="1" latinLnBrk="0" hangingPunct="1">
        <a:defRPr sz="4210" kern="1200">
          <a:solidFill>
            <a:schemeClr val="tx1"/>
          </a:solidFill>
          <a:latin typeface="+mn-lt"/>
          <a:ea typeface="+mn-ea"/>
          <a:cs typeface="+mn-cs"/>
        </a:defRPr>
      </a:lvl2pPr>
      <a:lvl3pPr marL="2138690" algn="l" defTabSz="2138690" rtl="0" eaLnBrk="1" latinLnBrk="0" hangingPunct="1">
        <a:defRPr sz="4210" kern="1200">
          <a:solidFill>
            <a:schemeClr val="tx1"/>
          </a:solidFill>
          <a:latin typeface="+mn-lt"/>
          <a:ea typeface="+mn-ea"/>
          <a:cs typeface="+mn-cs"/>
        </a:defRPr>
      </a:lvl3pPr>
      <a:lvl4pPr marL="3208035" algn="l" defTabSz="2138690" rtl="0" eaLnBrk="1" latinLnBrk="0" hangingPunct="1">
        <a:defRPr sz="4210" kern="1200">
          <a:solidFill>
            <a:schemeClr val="tx1"/>
          </a:solidFill>
          <a:latin typeface="+mn-lt"/>
          <a:ea typeface="+mn-ea"/>
          <a:cs typeface="+mn-cs"/>
        </a:defRPr>
      </a:lvl4pPr>
      <a:lvl5pPr marL="4277380" algn="l" defTabSz="2138690" rtl="0" eaLnBrk="1" latinLnBrk="0" hangingPunct="1">
        <a:defRPr sz="4210" kern="1200">
          <a:solidFill>
            <a:schemeClr val="tx1"/>
          </a:solidFill>
          <a:latin typeface="+mn-lt"/>
          <a:ea typeface="+mn-ea"/>
          <a:cs typeface="+mn-cs"/>
        </a:defRPr>
      </a:lvl5pPr>
      <a:lvl6pPr marL="5346725" algn="l" defTabSz="2138690" rtl="0" eaLnBrk="1" latinLnBrk="0" hangingPunct="1">
        <a:defRPr sz="4210" kern="1200">
          <a:solidFill>
            <a:schemeClr val="tx1"/>
          </a:solidFill>
          <a:latin typeface="+mn-lt"/>
          <a:ea typeface="+mn-ea"/>
          <a:cs typeface="+mn-cs"/>
        </a:defRPr>
      </a:lvl6pPr>
      <a:lvl7pPr marL="6416070" algn="l" defTabSz="2138690" rtl="0" eaLnBrk="1" latinLnBrk="0" hangingPunct="1">
        <a:defRPr sz="4210" kern="1200">
          <a:solidFill>
            <a:schemeClr val="tx1"/>
          </a:solidFill>
          <a:latin typeface="+mn-lt"/>
          <a:ea typeface="+mn-ea"/>
          <a:cs typeface="+mn-cs"/>
        </a:defRPr>
      </a:lvl7pPr>
      <a:lvl8pPr marL="7485416" algn="l" defTabSz="2138690" rtl="0" eaLnBrk="1" latinLnBrk="0" hangingPunct="1">
        <a:defRPr sz="4210" kern="1200">
          <a:solidFill>
            <a:schemeClr val="tx1"/>
          </a:solidFill>
          <a:latin typeface="+mn-lt"/>
          <a:ea typeface="+mn-ea"/>
          <a:cs typeface="+mn-cs"/>
        </a:defRPr>
      </a:lvl8pPr>
      <a:lvl9pPr marL="8554761" algn="l" defTabSz="2138690" rtl="0" eaLnBrk="1" latinLnBrk="0" hangingPunct="1">
        <a:defRPr sz="421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image" Target="../media/image2.png"/><Relationship Id="rId7" Type="http://schemas.openxmlformats.org/officeDocument/2006/relationships/image" Target="../media/image6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image" Target="../media/image4.jpeg"/><Relationship Id="rId4" Type="http://schemas.openxmlformats.org/officeDocument/2006/relationships/image" Target="../media/image3.jp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Obrázek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66809" y="1048697"/>
            <a:ext cx="3100823" cy="3133463"/>
          </a:xfrm>
          <a:prstGeom prst="rect">
            <a:avLst/>
          </a:prstGeom>
        </p:spPr>
      </p:pic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063430" y="3950571"/>
            <a:ext cx="19259940" cy="2969907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00000"/>
              </a:lnSpc>
              <a:spcBef>
                <a:spcPts val="1800"/>
              </a:spcBef>
              <a:spcAft>
                <a:spcPts val="600"/>
              </a:spcAft>
            </a:pPr>
            <a:r>
              <a:rPr lang="cs-CZ" b="1" dirty="0">
                <a:solidFill>
                  <a:srgbClr val="FF0000"/>
                </a:solidFill>
              </a:rPr>
              <a:t>INOVACE </a:t>
            </a:r>
            <a:r>
              <a:rPr lang="cs-CZ" sz="5600" b="1" dirty="0">
                <a:solidFill>
                  <a:srgbClr val="FF0000"/>
                </a:solidFill>
              </a:rPr>
              <a:t>předmětu Základy marketingu</a:t>
            </a:r>
          </a:p>
          <a:p>
            <a:pPr>
              <a:lnSpc>
                <a:spcPct val="100000"/>
              </a:lnSpc>
              <a:spcBef>
                <a:spcPts val="1800"/>
              </a:spcBef>
              <a:spcAft>
                <a:spcPts val="600"/>
              </a:spcAft>
            </a:pPr>
            <a:r>
              <a:rPr lang="cs-CZ" sz="4700" i="1" dirty="0"/>
              <a:t>Projekt </a:t>
            </a:r>
            <a:r>
              <a:rPr lang="en-US" sz="4700" i="1" dirty="0"/>
              <a:t>NEW Trends in Education of Sustainability Oriented Courses – NEWTEC</a:t>
            </a:r>
            <a:r>
              <a:rPr lang="cs-CZ" sz="4700" i="1" dirty="0"/>
              <a:t> </a:t>
            </a:r>
            <a:br>
              <a:rPr lang="cs-CZ" sz="4700" i="1" dirty="0"/>
            </a:br>
            <a:r>
              <a:rPr lang="cs-CZ" sz="4700" i="1" dirty="0"/>
              <a:t>(v rámci programu Vzdělávání Fondů EHP 2014-2021)</a:t>
            </a:r>
          </a:p>
          <a:p>
            <a:pPr>
              <a:lnSpc>
                <a:spcPct val="100000"/>
              </a:lnSpc>
              <a:spcBef>
                <a:spcPts val="1800"/>
              </a:spcBef>
              <a:spcAft>
                <a:spcPts val="600"/>
              </a:spcAft>
            </a:pPr>
            <a:r>
              <a:rPr lang="cs-CZ" sz="4700" dirty="0"/>
              <a:t>Martina Jelínková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endParaRPr lang="cs-CZ" sz="47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04009" y="838647"/>
            <a:ext cx="3786137" cy="2676881"/>
          </a:xfrm>
          <a:prstGeom prst="rect">
            <a:avLst/>
          </a:prstGeom>
        </p:spPr>
      </p:pic>
      <p:sp>
        <p:nvSpPr>
          <p:cNvPr id="8" name="Plassholder for tekst 2"/>
          <p:cNvSpPr txBox="1">
            <a:spLocks/>
          </p:cNvSpPr>
          <p:nvPr/>
        </p:nvSpPr>
        <p:spPr>
          <a:xfrm>
            <a:off x="1436802" y="28006474"/>
            <a:ext cx="18464664" cy="164654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280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Projekt EHP-CZ-ICP-4-019 „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NEW Trends in Education of Sustainability Oriented Courses – NEWTEC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“ je financovaný z Fondů EHP 2014 – 2021 program Vzdělávání. Prostřednictvím Fondů EHP přispívají Island, Lichtenštejnsko a Norsko ke snižování sociálních a ekonomických rozdílů v Evropském hospodářském prostoru (EHP) a k posilování spolupráce s patnácti evropskými státy.</a:t>
            </a:r>
          </a:p>
          <a:p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www.eeagrants.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cz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FEE9BEFE-B3BC-DD47-8F89-C295ED7FDB0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04232" y="1388284"/>
            <a:ext cx="2533636" cy="2111363"/>
          </a:xfrm>
          <a:prstGeom prst="rect">
            <a:avLst/>
          </a:prstGeom>
        </p:spPr>
      </p:pic>
      <p:sp>
        <p:nvSpPr>
          <p:cNvPr id="14" name="TextovéPole 13">
            <a:extLst>
              <a:ext uri="{FF2B5EF4-FFF2-40B4-BE49-F238E27FC236}">
                <a16:creationId xmlns:a16="http://schemas.microsoft.com/office/drawing/2014/main" id="{F6E995FA-F8E9-A7E8-E74C-D09A5075221C}"/>
              </a:ext>
            </a:extLst>
          </p:cNvPr>
          <p:cNvSpPr txBox="1"/>
          <p:nvPr/>
        </p:nvSpPr>
        <p:spPr>
          <a:xfrm>
            <a:off x="1063430" y="9536832"/>
            <a:ext cx="10537813" cy="3593933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0"/>
                  <a:lumOff val="100000"/>
                </a:schemeClr>
              </a:gs>
              <a:gs pos="35000">
                <a:schemeClr val="accent6">
                  <a:lumMod val="0"/>
                  <a:lumOff val="100000"/>
                </a:schemeClr>
              </a:gs>
              <a:gs pos="100000">
                <a:schemeClr val="accent6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cs-CZ" sz="36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Popis změn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cs-CZ" sz="26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Téma 1 Základní principy a pojmy v marketingu  </a:t>
            </a:r>
            <a:r>
              <a:rPr lang="cs-CZ" sz="2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- byl vyzdvižen význam udržitelnosti a společenské odpovědnosti v marketingu a doplněn výklad o pojmy „zelený marketing“, „udržitelný marketing“ a „digitální marketing“. </a:t>
            </a:r>
          </a:p>
          <a:p>
            <a:pPr algn="just">
              <a:lnSpc>
                <a:spcPct val="107000"/>
              </a:lnSpc>
              <a:spcBef>
                <a:spcPts val="1200"/>
              </a:spcBef>
              <a:spcAft>
                <a:spcPts val="800"/>
              </a:spcAft>
            </a:pPr>
            <a:r>
              <a:rPr lang="cs-CZ" sz="26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Téma 2 Hodnota pro zákazníka </a:t>
            </a:r>
            <a:r>
              <a:rPr lang="cs-CZ" sz="2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-  v rámci nehmotných složek hodnoty pro zákazníka byla rozšířena dimenze pozitivní reputace firmy v oblasti aktivit její společenské odpovědnosti.</a:t>
            </a:r>
          </a:p>
        </p:txBody>
      </p:sp>
      <p:sp>
        <p:nvSpPr>
          <p:cNvPr id="17" name="TextovéPole 16">
            <a:extLst>
              <a:ext uri="{FF2B5EF4-FFF2-40B4-BE49-F238E27FC236}">
                <a16:creationId xmlns:a16="http://schemas.microsoft.com/office/drawing/2014/main" id="{65D12938-B0D4-2225-26A0-6E23E2F9E34F}"/>
              </a:ext>
            </a:extLst>
          </p:cNvPr>
          <p:cNvSpPr txBox="1"/>
          <p:nvPr/>
        </p:nvSpPr>
        <p:spPr>
          <a:xfrm>
            <a:off x="1021115" y="7179072"/>
            <a:ext cx="19302255" cy="2154436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5000"/>
                  <a:lumOff val="95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noFill/>
          </a:ln>
        </p:spPr>
        <p:txBody>
          <a:bodyPr wrap="square">
            <a:spAutoFit/>
          </a:bodyPr>
          <a:lstStyle/>
          <a:p>
            <a:pPr algn="ctr" defTabSz="2138690">
              <a:spcBef>
                <a:spcPts val="600"/>
              </a:spcBef>
              <a:spcAft>
                <a:spcPts val="600"/>
              </a:spcAft>
            </a:pPr>
            <a:r>
              <a:rPr lang="cs-CZ" sz="4000" b="1" dirty="0">
                <a:solidFill>
                  <a:srgbClr val="FF0000"/>
                </a:solidFill>
              </a:rPr>
              <a:t>Charakteristika změn</a:t>
            </a:r>
          </a:p>
          <a:p>
            <a:pPr algn="ctr" defTabSz="2138690">
              <a:spcBef>
                <a:spcPts val="600"/>
              </a:spcBef>
              <a:spcAft>
                <a:spcPts val="600"/>
              </a:spcAft>
            </a:pPr>
            <a:r>
              <a:rPr lang="cs-CZ" sz="2800" dirty="0"/>
              <a:t>Na základě peer-learning aktivity I (</a:t>
            </a:r>
            <a:r>
              <a:rPr lang="cs-CZ" sz="2800" dirty="0" err="1"/>
              <a:t>Circular</a:t>
            </a:r>
            <a:r>
              <a:rPr lang="cs-CZ" sz="2800" dirty="0"/>
              <a:t> </a:t>
            </a:r>
            <a:r>
              <a:rPr lang="cs-CZ" sz="2800" dirty="0" err="1"/>
              <a:t>Economy</a:t>
            </a:r>
            <a:r>
              <a:rPr lang="cs-CZ" sz="2800" dirty="0"/>
              <a:t> and </a:t>
            </a:r>
            <a:r>
              <a:rPr lang="cs-CZ" sz="2800"/>
              <a:t>Value </a:t>
            </a:r>
            <a:r>
              <a:rPr lang="cs-CZ" sz="2800" dirty="0" err="1"/>
              <a:t>Creation</a:t>
            </a:r>
            <a:r>
              <a:rPr lang="cs-CZ" sz="2800" dirty="0"/>
              <a:t>) a peer-learning aktivity II (</a:t>
            </a:r>
            <a:r>
              <a:rPr lang="cs-CZ" sz="2800" dirty="0" err="1"/>
              <a:t>Economy</a:t>
            </a:r>
            <a:r>
              <a:rPr lang="cs-CZ" sz="2800" dirty="0"/>
              <a:t> and Society) byly </a:t>
            </a:r>
            <a:r>
              <a:rPr lang="cs-CZ" sz="2800" dirty="0">
                <a:cs typeface="Times New Roman" panose="02020603050405020304" pitchFamily="18" charset="0"/>
              </a:rPr>
              <a:t>d</a:t>
            </a:r>
            <a:r>
              <a:rPr lang="cs-CZ" sz="2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 výuky promítnuty nové trendy v oblasti udržitelného a společensky odpovědného marketingového přístupu k trhu včetně Marketingu 5.0 zahrnujícího využívání moderních digitálních i dalších technologií.</a:t>
            </a:r>
          </a:p>
        </p:txBody>
      </p:sp>
      <p:sp>
        <p:nvSpPr>
          <p:cNvPr id="19" name="TextovéPole 18">
            <a:extLst>
              <a:ext uri="{FF2B5EF4-FFF2-40B4-BE49-F238E27FC236}">
                <a16:creationId xmlns:a16="http://schemas.microsoft.com/office/drawing/2014/main" id="{AF6BB7E2-60A8-CDEA-DC2B-6897B9B99D28}"/>
              </a:ext>
            </a:extLst>
          </p:cNvPr>
          <p:cNvSpPr txBox="1"/>
          <p:nvPr/>
        </p:nvSpPr>
        <p:spPr>
          <a:xfrm>
            <a:off x="9983185" y="23744937"/>
            <a:ext cx="10244136" cy="4113883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0"/>
                  <a:lumOff val="100000"/>
                </a:schemeClr>
              </a:gs>
              <a:gs pos="35000">
                <a:schemeClr val="accent6">
                  <a:lumMod val="0"/>
                  <a:lumOff val="100000"/>
                </a:schemeClr>
              </a:gs>
              <a:gs pos="100000">
                <a:schemeClr val="accent6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cs-CZ" sz="26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Téma 9 Produkt a produktová politika - </a:t>
            </a:r>
            <a:r>
              <a:rPr lang="cs-CZ" sz="2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600" dirty="0"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cs-CZ" sz="2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yl rozveden pojem „udržitelný produkt“ a rozšířena problematika udržitelnosti obalů. </a:t>
            </a:r>
          </a:p>
          <a:p>
            <a:pPr algn="just">
              <a:lnSpc>
                <a:spcPct val="107000"/>
              </a:lnSpc>
              <a:spcBef>
                <a:spcPts val="600"/>
              </a:spcBef>
              <a:spcAft>
                <a:spcPts val="800"/>
              </a:spcAft>
            </a:pPr>
            <a:r>
              <a:rPr lang="cs-CZ" sz="26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Téma 10 Cena a cenová politika </a:t>
            </a:r>
            <a:r>
              <a:rPr lang="cs-CZ" sz="2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-  byl doplněn aspekt udržitelnosti při rozhodování o ceně. </a:t>
            </a:r>
          </a:p>
          <a:p>
            <a:pPr algn="just">
              <a:lnSpc>
                <a:spcPct val="107000"/>
              </a:lnSpc>
              <a:spcBef>
                <a:spcPts val="600"/>
              </a:spcBef>
              <a:spcAft>
                <a:spcPts val="800"/>
              </a:spcAft>
            </a:pPr>
            <a:r>
              <a:rPr lang="cs-CZ" sz="26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Téma 12 Marketingová komunikace </a:t>
            </a:r>
            <a:r>
              <a:rPr lang="cs-CZ" sz="2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-  byl rozšířen výklad o moderních formách digitální marketingové komunikace včetně mobilního marketingu, </a:t>
            </a:r>
            <a:r>
              <a:rPr lang="cs-CZ" sz="26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influencer</a:t>
            </a:r>
            <a:r>
              <a:rPr lang="cs-CZ" sz="2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marketingu, virálního marketingu, </a:t>
            </a:r>
            <a:r>
              <a:rPr lang="cs-CZ" sz="26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buzz</a:t>
            </a:r>
            <a:r>
              <a:rPr lang="cs-CZ" sz="2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marketingu apod.</a:t>
            </a:r>
          </a:p>
          <a:p>
            <a:pPr algn="just">
              <a:lnSpc>
                <a:spcPct val="107000"/>
              </a:lnSpc>
              <a:spcBef>
                <a:spcPts val="600"/>
              </a:spcBef>
              <a:spcAft>
                <a:spcPts val="800"/>
              </a:spcAft>
            </a:pPr>
            <a:r>
              <a:rPr lang="cs-CZ" sz="2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Všechna nová témata byla promítnuta do zkouškových otázek.</a:t>
            </a: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448DA5D7-F7C3-E54E-C083-9FF83457D76A}"/>
              </a:ext>
            </a:extLst>
          </p:cNvPr>
          <p:cNvSpPr txBox="1"/>
          <p:nvPr/>
        </p:nvSpPr>
        <p:spPr>
          <a:xfrm>
            <a:off x="8189085" y="13897151"/>
            <a:ext cx="12038235" cy="332668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0"/>
                  <a:lumOff val="100000"/>
                </a:schemeClr>
              </a:gs>
              <a:gs pos="35000">
                <a:schemeClr val="accent2">
                  <a:lumMod val="0"/>
                  <a:lumOff val="100000"/>
                </a:schemeClr>
              </a:gs>
              <a:gs pos="100000">
                <a:schemeClr val="accent2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cs-CZ" sz="26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Téma 3 SWOT analýza </a:t>
            </a:r>
            <a:r>
              <a:rPr lang="cs-CZ" sz="2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-  </a:t>
            </a:r>
            <a:r>
              <a:rPr lang="cs-CZ" sz="2600" dirty="0"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cs-CZ" sz="2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 přednášce i semináři byly představeny a diskutovány konkrétní příklady výstupů SWOT analýzy odrážející aktuální trendy v marketingovém makroprostředí – např. rozšířená a virtuální realita, digitalizace, robotika apod.</a:t>
            </a:r>
          </a:p>
          <a:p>
            <a:pPr algn="just">
              <a:lnSpc>
                <a:spcPct val="107000"/>
              </a:lnSpc>
              <a:spcBef>
                <a:spcPts val="1200"/>
              </a:spcBef>
              <a:spcAft>
                <a:spcPts val="800"/>
              </a:spcAft>
            </a:pPr>
            <a:r>
              <a:rPr lang="cs-CZ" sz="26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Témata 4 – 6 Nákupní a spotřební chování zákazníků </a:t>
            </a:r>
            <a:r>
              <a:rPr lang="cs-CZ" sz="2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-  </a:t>
            </a:r>
            <a:r>
              <a:rPr lang="cs-CZ" sz="2600" dirty="0"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cs-CZ" sz="2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yly rozpracovány nové trendy v nákupním a spotřebním chování zákazníků respektující celospolečenský i technologický vývoj – např. zážitkový marketing, spoluvytváření hodnoty se zákazníkem, personalizace, vztahový marketing aj.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B1CF8B1F-A45D-9398-4A9D-B0E360E4CB99}"/>
              </a:ext>
            </a:extLst>
          </p:cNvPr>
          <p:cNvSpPr txBox="1"/>
          <p:nvPr/>
        </p:nvSpPr>
        <p:spPr>
          <a:xfrm>
            <a:off x="1197257" y="16984974"/>
            <a:ext cx="6562126" cy="5467331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0"/>
                  <a:lumOff val="100000"/>
                </a:schemeClr>
              </a:gs>
              <a:gs pos="35000">
                <a:schemeClr val="accent1">
                  <a:lumMod val="0"/>
                  <a:lumOff val="100000"/>
                </a:schemeClr>
              </a:gs>
              <a:gs pos="100000">
                <a:schemeClr val="accent1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cs-CZ" sz="26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Téma 7 Segmentace trhu </a:t>
            </a:r>
            <a:r>
              <a:rPr lang="cs-CZ" sz="2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cs-CZ" sz="2600" dirty="0">
                <a:ea typeface="Calibri" panose="020F0502020204030204" pitchFamily="34" charset="0"/>
                <a:cs typeface="Times New Roman" panose="02020603050405020304" pitchFamily="18" charset="0"/>
              </a:rPr>
              <a:t>v</a:t>
            </a:r>
            <a:r>
              <a:rPr lang="cs-CZ" sz="2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ýčet segmentačních proměnných byl doplněn o dimenzi vnímání důležitosti aktivit společenské odpovědnosti nakupovaných značek zákazníky. V rámci seminářů byla rozšířena diskuse o důležitosti a praktickém využití této dimenze pro segmentaci zákazníků na spotřebním i průmyslovém trhu. </a:t>
            </a:r>
          </a:p>
          <a:p>
            <a:pPr algn="just">
              <a:lnSpc>
                <a:spcPct val="107000"/>
              </a:lnSpc>
              <a:spcBef>
                <a:spcPts val="1200"/>
              </a:spcBef>
              <a:spcAft>
                <a:spcPts val="800"/>
              </a:spcAft>
            </a:pPr>
            <a:r>
              <a:rPr lang="cs-CZ" sz="26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Téma 8 Positioning </a:t>
            </a:r>
            <a:r>
              <a:rPr lang="cs-CZ" sz="2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- Byly doplněny konkrétní příklady positioningu značek založeného na jedinečnosti v rámci principů udržitelného rozvoje a společenské odpovědnosti. </a:t>
            </a:r>
          </a:p>
        </p:txBody>
      </p:sp>
      <p:pic>
        <p:nvPicPr>
          <p:cNvPr id="6" name="Obrázek 5" descr="Obsah obrázku hračka, zelené">
            <a:extLst>
              <a:ext uri="{FF2B5EF4-FFF2-40B4-BE49-F238E27FC236}">
                <a16:creationId xmlns:a16="http://schemas.microsoft.com/office/drawing/2014/main" id="{9DE01FFF-9769-DADB-43FD-68AF22CD94BB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556" y="13259596"/>
            <a:ext cx="7421529" cy="366490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5" name="Obrázek 14" descr="Obsah obrázku zelené, kreslené, kresba, ilustrace&#10;&#10;Popis byl vytvořen automaticky">
            <a:extLst>
              <a:ext uri="{FF2B5EF4-FFF2-40B4-BE49-F238E27FC236}">
                <a16:creationId xmlns:a16="http://schemas.microsoft.com/office/drawing/2014/main" id="{6977CF79-6D6F-EEA0-A97E-73F0513DA92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40677" y="9601673"/>
            <a:ext cx="8060789" cy="38576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8" name="Obrázek 17" descr="Obsah obrázku osoba, počítač, computer, Výstupní zařízení&#10;&#10;Popis byl vytvořen automaticky">
            <a:extLst>
              <a:ext uri="{FF2B5EF4-FFF2-40B4-BE49-F238E27FC236}">
                <a16:creationId xmlns:a16="http://schemas.microsoft.com/office/drawing/2014/main" id="{70A3F333-C616-FAEC-8EC6-4E761EE4FF85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4085" y="23536223"/>
            <a:ext cx="8083546" cy="3797103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22" name="Obrázek 21" descr="Obsah obrázku Autodíly, snímek obrazovky, kolo, interiér&#10;&#10;Popis byl vytvořen automaticky">
            <a:extLst>
              <a:ext uri="{FF2B5EF4-FFF2-40B4-BE49-F238E27FC236}">
                <a16:creationId xmlns:a16="http://schemas.microsoft.com/office/drawing/2014/main" id="{334FECF5-B788-3F49-75A8-74966A24E7CC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89085" y="17736641"/>
            <a:ext cx="6396702" cy="5706755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24" name="Obrázek 23" descr="Obsah obrázku text, počítač, diagram, ilustrace&#10;&#10;Popis byl vytvořen automaticky">
            <a:extLst>
              <a:ext uri="{FF2B5EF4-FFF2-40B4-BE49-F238E27FC236}">
                <a16:creationId xmlns:a16="http://schemas.microsoft.com/office/drawing/2014/main" id="{D756DAD5-2702-B38D-395F-0C64623A9AC7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12848" y="17795155"/>
            <a:ext cx="4876695" cy="4824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48368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972</TotalTime>
  <Words>419</Words>
  <Application>Microsoft Office PowerPoint</Application>
  <PresentationFormat>Vlastní</PresentationFormat>
  <Paragraphs>19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Motiv Office</vt:lpstr>
      <vt:lpstr>Prezentace aplikace PowerPoint</vt:lpstr>
    </vt:vector>
  </TitlesOfParts>
  <Company>Univerzita Pardubice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Tetrevova Libena</dc:creator>
  <cp:lastModifiedBy>Vavra Jan</cp:lastModifiedBy>
  <cp:revision>59</cp:revision>
  <cp:lastPrinted>2020-09-25T06:38:40Z</cp:lastPrinted>
  <dcterms:created xsi:type="dcterms:W3CDTF">2019-09-20T09:59:06Z</dcterms:created>
  <dcterms:modified xsi:type="dcterms:W3CDTF">2024-01-18T13:46:14Z</dcterms:modified>
</cp:coreProperties>
</file>