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29" d="100"/>
          <a:sy n="29" d="100"/>
        </p:scale>
        <p:origin x="27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loow2.com/news-detail/~/items/sharing-a-road-to-a-circular-economy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co-lighthouse.org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hyperlink" Target="https://onlinelibrary.wiley.com/doi/full/10.1111/1758-5899.12596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hyperlink" Target="https://www.euchems.eu/the-periodic-table-and-us-euchems-event-in-the-european-parlia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591F3AB-B533-427D-A5C0-48B916EE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026" y="17412118"/>
            <a:ext cx="4669889" cy="334856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09" y="4215245"/>
            <a:ext cx="18464664" cy="2522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Ekonomika ochrany životního prostředí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projekt Inovace výukových metod a znalostí na univerzitě Pardubice – INEMSUP (v rámci programu Vzdělávání, Fondů EHP 2014-2021)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EHP-CZ-ICP-1-002 „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Innovation of Education Methods and Skills at the University of Pardubice - INEMSUP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4009" y="7030647"/>
            <a:ext cx="18665474" cy="2477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800" dirty="0"/>
              <a:t>Cílem předmětu je seznámit posluchače se základními pojmy a problémy ochrany životního prostředí, environmentálními aspekty podnikové činnosti a jejich řízením a připravit je na řešení některých interdisciplinárních manažerských problémů.</a:t>
            </a:r>
          </a:p>
          <a:p>
            <a:pPr algn="just">
              <a:spcAft>
                <a:spcPts val="600"/>
              </a:spcAft>
            </a:pPr>
            <a:r>
              <a:rPr lang="cs-CZ" sz="2800" dirty="0"/>
              <a:t>Předmět je určen studentům navazujícího magisterského studijního programu Ekonomika a management chemických výrob jako povinně - volitelný předmět.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754372" y="21154319"/>
            <a:ext cx="7598866" cy="6447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Inovována byla po obsahové stránce i další témata, např.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400" dirty="0"/>
              <a:t>nástroje státní politiky ŽP ČR,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400" dirty="0"/>
              <a:t>sdílená ekonomika a sdílení jako součást cirkulární ekonomiky,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400" dirty="0"/>
              <a:t>CSR ve strategii, inovacích a komunikaci podniků,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400" dirty="0"/>
              <a:t>podnikové dobrovolné environmentální nástroje – rozšíření o </a:t>
            </a:r>
            <a:r>
              <a:rPr lang="cs-CZ" sz="2400" dirty="0" err="1"/>
              <a:t>Eco-lighthouse</a:t>
            </a:r>
            <a:r>
              <a:rPr lang="cs-CZ" sz="2400" dirty="0"/>
              <a:t> certifikaci, či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400" dirty="0"/>
              <a:t>diskusi obsahu ochrany životního prostředí v „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Sustainable</a:t>
            </a:r>
            <a:r>
              <a:rPr lang="cs-CZ" sz="2400" dirty="0"/>
              <a:t> </a:t>
            </a:r>
            <a:r>
              <a:rPr lang="cs-CZ" sz="2400" dirty="0" err="1"/>
              <a:t>Development</a:t>
            </a:r>
            <a:r>
              <a:rPr lang="cs-CZ" sz="2400" dirty="0"/>
              <a:t> </a:t>
            </a:r>
            <a:r>
              <a:rPr lang="cs-CZ" sz="2400" dirty="0" err="1"/>
              <a:t>Goals</a:t>
            </a:r>
            <a:r>
              <a:rPr lang="cs-CZ" sz="2400" dirty="0"/>
              <a:t>“.</a:t>
            </a:r>
          </a:p>
          <a:p>
            <a:r>
              <a:rPr lang="cs-CZ" sz="2400" dirty="0"/>
              <a:t> </a:t>
            </a:r>
          </a:p>
          <a:p>
            <a:r>
              <a:rPr lang="cs-CZ" sz="2400" dirty="0"/>
              <a:t>Nově byli studenti seznamování průběžně během výuky  s příklady dobré praxe v oblasti odpovědného občanství a společenské odpovědnosti organizací (především v environmentální oblasti) implementovanými v Norsku, které byly diskutovány a analyzovány v rámci projektu INEMSUP.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04009" y="10117095"/>
            <a:ext cx="10016713" cy="6524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  <a:endParaRPr lang="cs-CZ" sz="2400" dirty="0"/>
          </a:p>
          <a:p>
            <a:pPr>
              <a:spcAft>
                <a:spcPts val="600"/>
              </a:spcAft>
            </a:pPr>
            <a:r>
              <a:rPr lang="cs-CZ" sz="2400" dirty="0"/>
              <a:t>Na základě spolupráce se zástupci norského partnera BI </a:t>
            </a:r>
            <a:r>
              <a:rPr lang="cs-CZ" sz="2400" dirty="0" err="1"/>
              <a:t>Norwegian</a:t>
            </a:r>
            <a:r>
              <a:rPr lang="cs-CZ" sz="2400" dirty="0"/>
              <a:t> Business </a:t>
            </a:r>
            <a:r>
              <a:rPr lang="cs-CZ" sz="2400" dirty="0" err="1"/>
              <a:t>School</a:t>
            </a:r>
            <a:r>
              <a:rPr lang="cs-CZ" sz="2400" dirty="0"/>
              <a:t> Oslo a na základě peer-</a:t>
            </a:r>
            <a:r>
              <a:rPr lang="cs-CZ" sz="2400" dirty="0" err="1"/>
              <a:t>learning</a:t>
            </a:r>
            <a:r>
              <a:rPr lang="cs-CZ" sz="2400" dirty="0"/>
              <a:t> aktivity I (kurz „CSR, </a:t>
            </a:r>
            <a:r>
              <a:rPr lang="cs-CZ" sz="2400" dirty="0" err="1"/>
              <a:t>Innovation</a:t>
            </a:r>
            <a:r>
              <a:rPr lang="cs-CZ" sz="2400" dirty="0"/>
              <a:t> and </a:t>
            </a:r>
            <a:r>
              <a:rPr lang="cs-CZ" sz="2400" dirty="0" err="1"/>
              <a:t>Strategy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Sustainable</a:t>
            </a:r>
            <a:r>
              <a:rPr lang="cs-CZ" sz="2400" dirty="0"/>
              <a:t> Business“) a peer-</a:t>
            </a:r>
            <a:r>
              <a:rPr lang="cs-CZ" sz="2400" dirty="0" err="1"/>
              <a:t>learning</a:t>
            </a:r>
            <a:r>
              <a:rPr lang="cs-CZ" sz="2400" dirty="0"/>
              <a:t> aktivity II (kurz </a:t>
            </a:r>
            <a:r>
              <a:rPr lang="cs-CZ" sz="2400" dirty="0" err="1"/>
              <a:t>Energy</a:t>
            </a:r>
            <a:r>
              <a:rPr lang="cs-CZ" sz="2400" dirty="0"/>
              <a:t> and </a:t>
            </a:r>
            <a:r>
              <a:rPr lang="cs-CZ" sz="2400" dirty="0" err="1"/>
              <a:t>the</a:t>
            </a:r>
            <a:r>
              <a:rPr lang="cs-CZ" sz="2400" dirty="0"/>
              <a:t> Society) byly realizovány inovace ve výše uvedeném předmětu:</a:t>
            </a:r>
          </a:p>
          <a:p>
            <a:pPr marL="457200" lvl="0" indent="-457200">
              <a:buAutoNum type="arabicPeriod"/>
            </a:pPr>
            <a:r>
              <a:rPr lang="cs-CZ" sz="2400" dirty="0"/>
              <a:t>po didaktické stránce byl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vyšší důraz kladen jednak na vzájemné prolínání bloků věnovaných přednáškám s bloky seminářů 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dále na aktivizující, dialogické, či problémové metody výuky, za účelem zvýšení aktivity studentů v podobě prohloubení získaných poznatků řešením a diskusí zadaných otázek a případových studií.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Podpořen byl model skupinové práce a prezentace studentů s diskusí.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cs-CZ" sz="2400" dirty="0"/>
              <a:t>po obsahové stránce,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zařazení principu odpovědného občanství do přednášek i seminářů. Studenti byli seznámeni se základním vymezením pojmu odpovědné občanství, významem, diskutovány byly osobní postoje, možnosti, zkušenosti s jeho implementací v řešení otázek udržitelného rozvoje.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960" y="1272949"/>
            <a:ext cx="3359506" cy="224257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63" y="873154"/>
            <a:ext cx="5102794" cy="304216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8" y="971130"/>
            <a:ext cx="3100823" cy="313346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8D0BEA7-F630-4EAB-9351-B1FB219B8043}"/>
              </a:ext>
            </a:extLst>
          </p:cNvPr>
          <p:cNvSpPr/>
          <p:nvPr/>
        </p:nvSpPr>
        <p:spPr>
          <a:xfrm>
            <a:off x="16386114" y="20423986"/>
            <a:ext cx="189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7"/>
              </a:rPr>
              <a:t>https://eco-lighthouse.org/</a:t>
            </a:r>
            <a:endParaRPr lang="cs-CZ" sz="12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3D22951-0839-4881-86AB-C60F11286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9888" y="10141437"/>
            <a:ext cx="8069595" cy="5799892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D75D4B15-7F1B-4BA0-997A-11F107AE24FC}"/>
              </a:ext>
            </a:extLst>
          </p:cNvPr>
          <p:cNvSpPr/>
          <p:nvPr/>
        </p:nvSpPr>
        <p:spPr>
          <a:xfrm>
            <a:off x="12199888" y="15518802"/>
            <a:ext cx="8069595" cy="4616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r"/>
            <a:endParaRPr lang="cs-CZ" sz="1200" dirty="0">
              <a:hlinkClick r:id="rId9"/>
            </a:endParaRPr>
          </a:p>
          <a:p>
            <a:pPr algn="r"/>
            <a:r>
              <a:rPr lang="cs-CZ" sz="1200" dirty="0">
                <a:hlinkClick r:id="rId9"/>
              </a:rPr>
              <a:t>https://www.euchems.eu/the-periodic-table-and-us-euchems-event-in-the-european-parliament/</a:t>
            </a:r>
            <a:endParaRPr lang="cs-CZ" sz="12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CE89ABFE-F2B3-44F3-9654-349BD5ADD7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4772" y="21063284"/>
            <a:ext cx="9894792" cy="6134719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D15C9D99-3C87-4493-A3CE-2FC8F5E4F09A}"/>
              </a:ext>
            </a:extLst>
          </p:cNvPr>
          <p:cNvSpPr/>
          <p:nvPr/>
        </p:nvSpPr>
        <p:spPr>
          <a:xfrm>
            <a:off x="7277995" y="27186739"/>
            <a:ext cx="4342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11"/>
              </a:rPr>
              <a:t>https://onlinelibrary.wiley.com/doi/full/10.1111/1758-5899.12596</a:t>
            </a:r>
            <a:endParaRPr lang="cs-CZ" sz="120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275D737-8EE2-4047-8807-0C335AC05C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8821" y="16870770"/>
            <a:ext cx="11220323" cy="3722062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CB6B4288-4B7D-478D-8AA3-BD9BEED65A0D}"/>
              </a:ext>
            </a:extLst>
          </p:cNvPr>
          <p:cNvSpPr/>
          <p:nvPr/>
        </p:nvSpPr>
        <p:spPr>
          <a:xfrm>
            <a:off x="6341118" y="20385092"/>
            <a:ext cx="7230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hlinkClick r:id="rId13"/>
              </a:rPr>
              <a:t>https://www.floow2.com/news-detail/~/items/sharing-a-road-to-a-circular-economy.html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</TotalTime>
  <Words>447</Words>
  <Application>Microsoft Office PowerPoint</Application>
  <PresentationFormat>Vlastní</PresentationFormat>
  <Paragraphs>30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54</cp:revision>
  <cp:lastPrinted>2020-09-25T06:38:52Z</cp:lastPrinted>
  <dcterms:created xsi:type="dcterms:W3CDTF">2019-09-20T09:59:06Z</dcterms:created>
  <dcterms:modified xsi:type="dcterms:W3CDTF">2020-09-25T06:46:01Z</dcterms:modified>
</cp:coreProperties>
</file>