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50" d="100"/>
          <a:sy n="50" d="100"/>
        </p:scale>
        <p:origin x="540" y="-3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4955545"/>
            <a:ext cx="18178780" cy="10541917"/>
          </a:xfrm>
        </p:spPr>
        <p:txBody>
          <a:bodyPr anchor="b"/>
          <a:lstStyle>
            <a:lvl1pPr algn="ctr">
              <a:defRPr sz="1403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350" y="15903998"/>
            <a:ext cx="16040100" cy="7310649"/>
          </a:xfrm>
        </p:spPr>
        <p:txBody>
          <a:bodyPr/>
          <a:lstStyle>
            <a:lvl1pPr marL="0" indent="0" algn="ctr">
              <a:buNone/>
              <a:defRPr sz="5613"/>
            </a:lvl1pPr>
            <a:lvl2pPr marL="1069345" indent="0" algn="ctr">
              <a:buNone/>
              <a:defRPr sz="4678"/>
            </a:lvl2pPr>
            <a:lvl3pPr marL="2138690" indent="0" algn="ctr">
              <a:buNone/>
              <a:defRPr sz="4210"/>
            </a:lvl3pPr>
            <a:lvl4pPr marL="3208035" indent="0" algn="ctr">
              <a:buNone/>
              <a:defRPr sz="3742"/>
            </a:lvl4pPr>
            <a:lvl5pPr marL="4277380" indent="0" algn="ctr">
              <a:buNone/>
              <a:defRPr sz="3742"/>
            </a:lvl5pPr>
            <a:lvl6pPr marL="5346725" indent="0" algn="ctr">
              <a:buNone/>
              <a:defRPr sz="3742"/>
            </a:lvl6pPr>
            <a:lvl7pPr marL="6416070" indent="0" algn="ctr">
              <a:buNone/>
              <a:defRPr sz="3742"/>
            </a:lvl7pPr>
            <a:lvl8pPr marL="7485416" indent="0" algn="ctr">
              <a:buNone/>
              <a:defRPr sz="3742"/>
            </a:lvl8pPr>
            <a:lvl9pPr marL="8554761" indent="0" algn="ctr">
              <a:buNone/>
              <a:defRPr sz="3742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29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90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4930" y="1612128"/>
            <a:ext cx="4611529" cy="2566087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344" y="1612128"/>
            <a:ext cx="13567251" cy="2566087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6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26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205" y="7548975"/>
            <a:ext cx="18446115" cy="12595626"/>
          </a:xfrm>
        </p:spPr>
        <p:txBody>
          <a:bodyPr anchor="b"/>
          <a:lstStyle>
            <a:lvl1pPr>
              <a:defRPr sz="1403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205" y="20263761"/>
            <a:ext cx="18446115" cy="6623742"/>
          </a:xfrm>
        </p:spPr>
        <p:txBody>
          <a:bodyPr/>
          <a:lstStyle>
            <a:lvl1pPr marL="0" indent="0">
              <a:buNone/>
              <a:defRPr sz="5613">
                <a:solidFill>
                  <a:schemeClr val="tx1"/>
                </a:solidFill>
              </a:defRPr>
            </a:lvl1pPr>
            <a:lvl2pPr marL="1069345" indent="0">
              <a:buNone/>
              <a:defRPr sz="4678">
                <a:solidFill>
                  <a:schemeClr val="tx1">
                    <a:tint val="75000"/>
                  </a:schemeClr>
                </a:solidFill>
              </a:defRPr>
            </a:lvl2pPr>
            <a:lvl3pPr marL="2138690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80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738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672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607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5416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476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25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343" y="8060641"/>
            <a:ext cx="9089390" cy="192123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068" y="8060641"/>
            <a:ext cx="9089390" cy="192123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78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1612135"/>
            <a:ext cx="18446115" cy="58527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131" y="7422802"/>
            <a:ext cx="9047617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131" y="11060602"/>
            <a:ext cx="9047617" cy="162684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068" y="7422802"/>
            <a:ext cx="9092176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068" y="11060602"/>
            <a:ext cx="9092176" cy="162684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48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4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04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175" y="4359762"/>
            <a:ext cx="10827068" cy="21518408"/>
          </a:xfrm>
        </p:spPr>
        <p:txBody>
          <a:bodyPr/>
          <a:lstStyle>
            <a:lvl1pPr>
              <a:defRPr sz="7484"/>
            </a:lvl1pPr>
            <a:lvl2pPr>
              <a:defRPr sz="6549"/>
            </a:lvl2pPr>
            <a:lvl3pPr>
              <a:defRPr sz="5613"/>
            </a:lvl3pPr>
            <a:lvl4pPr>
              <a:defRPr sz="4678"/>
            </a:lvl4pPr>
            <a:lvl5pPr>
              <a:defRPr sz="4678"/>
            </a:lvl5pPr>
            <a:lvl6pPr>
              <a:defRPr sz="4678"/>
            </a:lvl6pPr>
            <a:lvl7pPr>
              <a:defRPr sz="4678"/>
            </a:lvl7pPr>
            <a:lvl8pPr>
              <a:defRPr sz="4678"/>
            </a:lvl8pPr>
            <a:lvl9pPr>
              <a:defRPr sz="4678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82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175" y="4359762"/>
            <a:ext cx="10827068" cy="21518408"/>
          </a:xfrm>
        </p:spPr>
        <p:txBody>
          <a:bodyPr anchor="t"/>
          <a:lstStyle>
            <a:lvl1pPr marL="0" indent="0">
              <a:buNone/>
              <a:defRPr sz="7484"/>
            </a:lvl1pPr>
            <a:lvl2pPr marL="1069345" indent="0">
              <a:buNone/>
              <a:defRPr sz="6549"/>
            </a:lvl2pPr>
            <a:lvl3pPr marL="2138690" indent="0">
              <a:buNone/>
              <a:defRPr sz="5613"/>
            </a:lvl3pPr>
            <a:lvl4pPr marL="3208035" indent="0">
              <a:buNone/>
              <a:defRPr sz="4678"/>
            </a:lvl4pPr>
            <a:lvl5pPr marL="4277380" indent="0">
              <a:buNone/>
              <a:defRPr sz="4678"/>
            </a:lvl5pPr>
            <a:lvl6pPr marL="5346725" indent="0">
              <a:buNone/>
              <a:defRPr sz="4678"/>
            </a:lvl6pPr>
            <a:lvl7pPr marL="6416070" indent="0">
              <a:buNone/>
              <a:defRPr sz="4678"/>
            </a:lvl7pPr>
            <a:lvl8pPr marL="7485416" indent="0">
              <a:buNone/>
              <a:defRPr sz="4678"/>
            </a:lvl8pPr>
            <a:lvl9pPr marL="8554761" indent="0">
              <a:buNone/>
              <a:defRPr sz="4678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86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343" y="1612135"/>
            <a:ext cx="18446115" cy="5852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343" y="8060641"/>
            <a:ext cx="18446115" cy="1921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343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00C4-B9BC-45FA-9046-0503E4C4643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4378" y="28065058"/>
            <a:ext cx="7218045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4428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24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690" rtl="0" eaLnBrk="1" latinLnBrk="0" hangingPunct="1">
        <a:lnSpc>
          <a:spcPct val="90000"/>
        </a:lnSpc>
        <a:spcBef>
          <a:spcPct val="0"/>
        </a:spcBef>
        <a:buNone/>
        <a:defRPr sz="10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3" indent="-534673" algn="l" defTabSz="213869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9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67336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8" kern="1200">
          <a:solidFill>
            <a:schemeClr val="tx1"/>
          </a:solidFill>
          <a:latin typeface="+mn-lt"/>
          <a:ea typeface="+mn-ea"/>
          <a:cs typeface="+mn-cs"/>
        </a:defRPr>
      </a:lvl3pPr>
      <a:lvl4pPr marL="374270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205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139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5074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2008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943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69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03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38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72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07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5416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4761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emf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4009" y="4215245"/>
            <a:ext cx="18464664" cy="252243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b="1" dirty="0">
                <a:solidFill>
                  <a:srgbClr val="FF0000"/>
                </a:solidFill>
              </a:rPr>
              <a:t>INOVACE předmětu Management Inovací a Investic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projekt Inovace výukových metod a znalostí na univerzitě Pardubice – INEMSUP (v rámci programu Vzdělávání Fondů EHP 2014-2021)</a:t>
            </a:r>
            <a:endParaRPr lang="cs-CZ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009" y="838647"/>
            <a:ext cx="3786137" cy="2676881"/>
          </a:xfrm>
          <a:prstGeom prst="rect">
            <a:avLst/>
          </a:prstGeom>
        </p:spPr>
      </p:pic>
      <p:sp>
        <p:nvSpPr>
          <p:cNvPr id="8" name="Plassholder for tekst 2"/>
          <p:cNvSpPr txBox="1">
            <a:spLocks/>
          </p:cNvSpPr>
          <p:nvPr/>
        </p:nvSpPr>
        <p:spPr>
          <a:xfrm>
            <a:off x="1436802" y="28006474"/>
            <a:ext cx="18464664" cy="16465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280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Projekt EHP-CZ-ICP-1-002 „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Innovation of Education Methods and Skills at the University of Pardubice - INEMSUP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je financovaný z Fondů EHP 2014 – 2021 program Vzdělávání. Prostřednictvím Fondů EHP přispívají Island, Lichtenštejnsko a Norsko ke snižování sociálních a ekonomických rozdílů v Evropském hospodářském prostoru (EHP) a k posilování spolupráce s patnácti evropskými státy.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www.eeagrants.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604009" y="7267716"/>
            <a:ext cx="18665474" cy="17235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předmětu</a:t>
            </a:r>
          </a:p>
          <a:p>
            <a:pPr algn="just">
              <a:spcAft>
                <a:spcPts val="600"/>
              </a:spcAft>
            </a:pPr>
            <a:r>
              <a:rPr lang="cs-CZ" sz="2400" dirty="0"/>
              <a:t>Cílem předmětu je seznámit posluchače s moderním pojetím managementu inovací se zaměřením na ekonomickou efektivnost, dále jsou představeny současné vědecko-technické a společenské podmínky, </a:t>
            </a:r>
            <a:r>
              <a:rPr lang="cs-CZ" sz="2400" dirty="0" err="1"/>
              <a:t>proinovační</a:t>
            </a:r>
            <a:r>
              <a:rPr lang="cs-CZ" sz="2400" dirty="0"/>
              <a:t> politiky a podmínky v prostředí Evropské Unie, vztah managementu inovací k chemickým výrobám, k životnímu prostředí a udržitelnému rozvoji.  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651903" y="19391723"/>
            <a:ext cx="10416770" cy="82484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Případová studie</a:t>
            </a: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604009" y="9878699"/>
            <a:ext cx="6168684" cy="88485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numCol="1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změn:</a:t>
            </a:r>
          </a:p>
          <a:p>
            <a:r>
              <a:rPr lang="cs-CZ" dirty="0"/>
              <a:t>Na základě peer-</a:t>
            </a:r>
            <a:r>
              <a:rPr lang="cs-CZ" dirty="0" err="1"/>
              <a:t>learning</a:t>
            </a:r>
            <a:r>
              <a:rPr lang="cs-CZ" dirty="0"/>
              <a:t> aktivity I (kurz CSR a udržitelné inovace) a peer-</a:t>
            </a:r>
            <a:r>
              <a:rPr lang="cs-CZ" dirty="0" err="1"/>
              <a:t>learning</a:t>
            </a:r>
            <a:r>
              <a:rPr lang="cs-CZ" dirty="0"/>
              <a:t> aktivity II (kurz </a:t>
            </a:r>
            <a:r>
              <a:rPr lang="cs-CZ" dirty="0" err="1"/>
              <a:t>Energy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Society) byly provedeny následující inovace v obsahu předmětu:</a:t>
            </a:r>
          </a:p>
          <a:p>
            <a:r>
              <a:rPr lang="cs-CZ" dirty="0"/>
              <a:t>Do </a:t>
            </a:r>
            <a:r>
              <a:rPr lang="cs-CZ" b="1" dirty="0"/>
              <a:t>prezentací</a:t>
            </a:r>
            <a:r>
              <a:rPr lang="cs-CZ" dirty="0"/>
              <a:t> byly začleněny či doplněny </a:t>
            </a:r>
            <a:r>
              <a:rPr lang="cs-CZ" dirty="0" err="1"/>
              <a:t>slidy</a:t>
            </a:r>
            <a:r>
              <a:rPr lang="cs-CZ" dirty="0"/>
              <a:t> a informace o  podpoře diskontinuálních inovací, otázky ochrany práv duševního vlastnictví, modely kreativní </a:t>
            </a:r>
            <a:r>
              <a:rPr lang="cs-CZ" dirty="0" err="1"/>
              <a:t>proinovační</a:t>
            </a:r>
            <a:r>
              <a:rPr lang="cs-CZ" dirty="0"/>
              <a:t> podpory, dále: </a:t>
            </a:r>
          </a:p>
          <a:p>
            <a:pPr marL="536575" indent="-536575">
              <a:buFont typeface="Arial" panose="020B0604020202020204" pitchFamily="34" charset="0"/>
              <a:buChar char="•"/>
            </a:pPr>
            <a:r>
              <a:rPr lang="cs-CZ" b="1" dirty="0"/>
              <a:t>politicko-společenské výzvy</a:t>
            </a:r>
          </a:p>
          <a:p>
            <a:pPr marL="536575" indent="-536575"/>
            <a:r>
              <a:rPr lang="cs-CZ" dirty="0"/>
              <a:t>	(globalizace, multikulturní společnost, využití volného času) </a:t>
            </a:r>
          </a:p>
          <a:p>
            <a:pPr marL="536575" indent="-536575">
              <a:buFont typeface="Arial" panose="020B0604020202020204" pitchFamily="34" charset="0"/>
              <a:buChar char="•"/>
            </a:pPr>
            <a:r>
              <a:rPr lang="cs-CZ" b="1" dirty="0"/>
              <a:t>ekonomické výzvy</a:t>
            </a:r>
          </a:p>
          <a:p>
            <a:pPr marL="536575" indent="-536575"/>
            <a:r>
              <a:rPr lang="cs-CZ" dirty="0"/>
              <a:t>	(EU vs. US vs. Asie, tržní využití technologií, informační technologie, environmentální hledisko)</a:t>
            </a:r>
          </a:p>
          <a:p>
            <a:pPr marL="536575" indent="-536575">
              <a:buFont typeface="Arial" panose="020B0604020202020204" pitchFamily="34" charset="0"/>
              <a:buChar char="•"/>
            </a:pPr>
            <a:r>
              <a:rPr lang="cs-CZ" b="1" dirty="0"/>
              <a:t>technologické výzvy </a:t>
            </a:r>
          </a:p>
          <a:p>
            <a:pPr marL="536575" indent="-536575"/>
            <a:r>
              <a:rPr lang="cs-CZ" dirty="0"/>
              <a:t>	(komunikační a informační technolog., biotechnologie, </a:t>
            </a:r>
            <a:r>
              <a:rPr lang="cs-CZ" dirty="0" err="1"/>
              <a:t>nanostruktury</a:t>
            </a:r>
            <a:r>
              <a:rPr lang="cs-CZ" dirty="0"/>
              <a:t>, procesní technologie zaměřená na flexibilní automatické malosériové výroby)</a:t>
            </a:r>
          </a:p>
          <a:p>
            <a:pPr marL="536575" indent="-536575">
              <a:buFont typeface="Arial" panose="020B0604020202020204" pitchFamily="34" charset="0"/>
              <a:buChar char="•"/>
            </a:pPr>
            <a:r>
              <a:rPr lang="cs-CZ" b="1" dirty="0"/>
              <a:t>ekologické výzvy </a:t>
            </a:r>
            <a:r>
              <a:rPr lang="cs-CZ" dirty="0"/>
              <a:t>	</a:t>
            </a:r>
          </a:p>
          <a:p>
            <a:pPr marL="536575" indent="-536575"/>
            <a:r>
              <a:rPr lang="cs-CZ" dirty="0"/>
              <a:t>	(LCA, certifikace, transparentnost, udržitelnost)</a:t>
            </a:r>
          </a:p>
          <a:p>
            <a:r>
              <a:rPr lang="cs-CZ" dirty="0"/>
              <a:t> a prezentace 6 byla změněna na představení projektového managementu a řada menších změn.</a:t>
            </a:r>
          </a:p>
          <a:p>
            <a:r>
              <a:rPr lang="cs-CZ" dirty="0"/>
              <a:t>Zadání prvního </a:t>
            </a:r>
            <a:r>
              <a:rPr lang="cs-CZ" b="1" dirty="0"/>
              <a:t>semestrálního projektu </a:t>
            </a:r>
            <a:r>
              <a:rPr lang="cs-CZ" dirty="0"/>
              <a:t>bylo doplněno o technologickou divergenci. Zadání druhého úkolu doplněno o významnost strategického přístupu pro </a:t>
            </a:r>
            <a:r>
              <a:rPr lang="cs-CZ"/>
              <a:t>udržitelné inovace.</a:t>
            </a:r>
            <a:endParaRPr lang="cs-CZ" dirty="0"/>
          </a:p>
          <a:p>
            <a:r>
              <a:rPr lang="cs-CZ" dirty="0"/>
              <a:t>V </a:t>
            </a:r>
            <a:r>
              <a:rPr lang="cs-CZ" b="1" dirty="0"/>
              <a:t>seminářích</a:t>
            </a:r>
            <a:r>
              <a:rPr lang="cs-CZ" dirty="0"/>
              <a:t> byl podpořen model skupinové práce a prezentace již během samotného semináře, což podpořilo míru diskuze nad zadanými úkoly.</a:t>
            </a:r>
          </a:p>
          <a:p>
            <a:r>
              <a:rPr lang="cs-CZ" b="1" dirty="0"/>
              <a:t>Závěrečný test</a:t>
            </a:r>
            <a:r>
              <a:rPr lang="cs-CZ" dirty="0"/>
              <a:t> předmětu byl doplněn o otázky </a:t>
            </a:r>
            <a:r>
              <a:rPr lang="cs-CZ" dirty="0" err="1"/>
              <a:t>proinovační</a:t>
            </a:r>
            <a:r>
              <a:rPr lang="cs-CZ" dirty="0"/>
              <a:t> podpory, politicko-společenských a technologických výzev a udržitelných inovací.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1960" y="1272949"/>
            <a:ext cx="3359506" cy="2242579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563" y="873154"/>
            <a:ext cx="5102794" cy="3042168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518" y="971130"/>
            <a:ext cx="3100823" cy="3133463"/>
          </a:xfrm>
          <a:prstGeom prst="rect">
            <a:avLst/>
          </a:prstGeom>
        </p:spPr>
      </p:pic>
      <p:sp>
        <p:nvSpPr>
          <p:cNvPr id="32" name="TextovéPole 31">
            <a:extLst>
              <a:ext uri="{FF2B5EF4-FFF2-40B4-BE49-F238E27FC236}">
                <a16:creationId xmlns:a16="http://schemas.microsoft.com/office/drawing/2014/main" id="{E52C5AAF-AB4B-48F7-A39D-E5CEBDABDFA9}"/>
              </a:ext>
            </a:extLst>
          </p:cNvPr>
          <p:cNvSpPr txBox="1"/>
          <p:nvPr/>
        </p:nvSpPr>
        <p:spPr>
          <a:xfrm>
            <a:off x="10251286" y="19991186"/>
            <a:ext cx="9218004" cy="71865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 management</a:t>
            </a:r>
          </a:p>
          <a:p>
            <a:r>
              <a:rPr lang="cs-CZ" dirty="0"/>
              <a:t>Pracujete jako dobrovolník ve sportovním oddíle s bohatou historií, ve kterém se sdružují děti i dospělí se společným zájmem na sportovních aktivitách v ČR i zahraničí. Spolek má 100 členů z toho 70 dětí a Vy pracujete na pozici vedoucího a organizátora případných výletů a dalších akcí.</a:t>
            </a:r>
          </a:p>
          <a:p>
            <a:r>
              <a:rPr lang="cs-CZ" dirty="0"/>
              <a:t>Vedení oddílu se rozhodlo oslavit blížící se 80. výročí založení oddílu a to formou Dne otevřených dveří pro stávající i minulé členy oddílu. Základní ideou je představit blíže rodinám i minulým členům současnou činnost, ale i poukázat na bohatou historii oddílu, seznámit se mezi sebou, v neformální atmosféře uskutečnit setkání těch, kteří se již roky neviděli a pobavit se.</a:t>
            </a:r>
          </a:p>
          <a:p>
            <a:r>
              <a:rPr lang="cs-CZ" dirty="0"/>
              <a:t>Dnešním datum je 5.11. Jakožto pověřený hlavní organizátor akce jste byl/a pověřen/a naplánováním a realizací těchto oslav, které by mělo proběhnout počátkem června. </a:t>
            </a:r>
          </a:p>
          <a:p>
            <a:r>
              <a:rPr lang="cs-CZ" dirty="0"/>
              <a:t>Budete muset zajistit vhodný termín, program oslav zahrnující křest nových lodí, slavnostní vyjížďku plavidel, atrakce pro děti, dále rozmístění atrakcí v okolí oddílové klubovny, zajistit občerstvení, a také informovat současné i minulé členy oddílu a jejich rodinné příslušníky o oslavách a zajistit účast.</a:t>
            </a:r>
          </a:p>
          <a:p>
            <a:r>
              <a:rPr lang="cs-CZ" dirty="0"/>
              <a:t>Představa vedení je, že se pro děti připraví minimálně sedm atrakcí, po jejichž „splnění“ si budou moci děti vyrazit pamětní „</a:t>
            </a:r>
            <a:r>
              <a:rPr lang="cs-CZ" dirty="0" err="1"/>
              <a:t>button</a:t>
            </a:r>
            <a:r>
              <a:rPr lang="cs-CZ" dirty="0"/>
              <a:t>“ na raznici a vybrat si poukázku pro malé občerstvení a pamětní list.</a:t>
            </a:r>
          </a:p>
          <a:p>
            <a:r>
              <a:rPr lang="cs-CZ" dirty="0"/>
              <a:t>Jeden z vedoucích přišel s nápadem na křest lodi sehnat jako patrona některou z významných osobností, které v oddíle v minulosti působily. Správce oddílu podotkl, že je potřeba před akcí uskutečnit úklid a řadu oprav.</a:t>
            </a:r>
          </a:p>
          <a:p>
            <a:r>
              <a:rPr lang="cs-CZ" dirty="0"/>
              <a:t>Lze očekávat, že pro zajištění oslav bude potřeba minimálně dvaceti dobrovolníků z řad členů, které bude třeba zaangažovat. Celkový rozpočet akce nesmí přesáhnout 45.000 Kč.</a:t>
            </a:r>
          </a:p>
          <a:p>
            <a:r>
              <a:rPr lang="cs-CZ" b="1" dirty="0"/>
              <a:t>Váš úkol</a:t>
            </a:r>
            <a:endParaRPr lang="cs-CZ" dirty="0"/>
          </a:p>
          <a:p>
            <a:r>
              <a:rPr lang="cs-CZ" dirty="0"/>
              <a:t>Navrhněte projekt, který by mohl řešit výše uvedenou situaci a zpracujte pro něj logický rámec, a to 1. – 3. řádek.</a:t>
            </a:r>
          </a:p>
        </p:txBody>
      </p:sp>
      <p:pic>
        <p:nvPicPr>
          <p:cNvPr id="27" name="Obrázek 3" descr="Výsledek obrázku pro projektový trojúhelník">
            <a:extLst>
              <a:ext uri="{FF2B5EF4-FFF2-40B4-BE49-F238E27FC236}">
                <a16:creationId xmlns:a16="http://schemas.microsoft.com/office/drawing/2014/main" id="{A1ADC086-A9F2-4B93-8163-3DBDD8C8B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859" y="10019987"/>
            <a:ext cx="41465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ázek 4" descr="Výsledek obrázku pro projektový trojúhelník">
            <a:extLst>
              <a:ext uri="{FF2B5EF4-FFF2-40B4-BE49-F238E27FC236}">
                <a16:creationId xmlns:a16="http://schemas.microsoft.com/office/drawing/2014/main" id="{19BBC1B3-0FDB-40CB-A6D4-DCC5A39A9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3639" y="10019987"/>
            <a:ext cx="3101975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brázek 3">
            <a:extLst>
              <a:ext uri="{FF2B5EF4-FFF2-40B4-BE49-F238E27FC236}">
                <a16:creationId xmlns:a16="http://schemas.microsoft.com/office/drawing/2014/main" id="{B903C7DC-3C96-47C6-951E-03F7AB2BDB1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938" y="13506976"/>
            <a:ext cx="6191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Obrázek 1">
            <a:extLst>
              <a:ext uri="{FF2B5EF4-FFF2-40B4-BE49-F238E27FC236}">
                <a16:creationId xmlns:a16="http://schemas.microsoft.com/office/drawing/2014/main" id="{9EB7B281-4B18-498E-974B-AC451BF538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5842" y="13605218"/>
            <a:ext cx="5208385" cy="2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Obrázek 1">
            <a:extLst>
              <a:ext uri="{FF2B5EF4-FFF2-40B4-BE49-F238E27FC236}">
                <a16:creationId xmlns:a16="http://schemas.microsoft.com/office/drawing/2014/main" id="{49F6CBDB-496D-49FD-B594-032BA6A5E7D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2357" y="10768305"/>
            <a:ext cx="4191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Obrázek 1">
            <a:extLst>
              <a:ext uri="{FF2B5EF4-FFF2-40B4-BE49-F238E27FC236}">
                <a16:creationId xmlns:a16="http://schemas.microsoft.com/office/drawing/2014/main" id="{41580C34-9E78-4D7A-BB91-AE3A17D4CCA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455" y="19104137"/>
            <a:ext cx="3401848" cy="346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Obrázek 1">
            <a:extLst>
              <a:ext uri="{FF2B5EF4-FFF2-40B4-BE49-F238E27FC236}">
                <a16:creationId xmlns:a16="http://schemas.microsoft.com/office/drawing/2014/main" id="{8E92E370-18A9-4257-828F-B7E443D26AC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421" y="19187310"/>
            <a:ext cx="4151312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>
            <a:extLst>
              <a:ext uri="{FF2B5EF4-FFF2-40B4-BE49-F238E27FC236}">
                <a16:creationId xmlns:a16="http://schemas.microsoft.com/office/drawing/2014/main" id="{A1522209-8DE2-4A8B-B73E-8A1FD1703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139" y="23292063"/>
            <a:ext cx="5759450" cy="43497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</p:pic>
      <p:pic>
        <p:nvPicPr>
          <p:cNvPr id="44" name="Picture 4">
            <a:extLst>
              <a:ext uri="{FF2B5EF4-FFF2-40B4-BE49-F238E27FC236}">
                <a16:creationId xmlns:a16="http://schemas.microsoft.com/office/drawing/2014/main" id="{D1ECA9FC-FEE0-4E88-B102-A76728079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806" y="23202881"/>
            <a:ext cx="18288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>
            <a:extLst>
              <a:ext uri="{FF2B5EF4-FFF2-40B4-BE49-F238E27FC236}">
                <a16:creationId xmlns:a16="http://schemas.microsoft.com/office/drawing/2014/main" id="{0ACFBA2D-99D5-4C4F-AFF3-8955E9FC8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903" y="26272107"/>
            <a:ext cx="2231506" cy="1369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>
            <a:extLst>
              <a:ext uri="{FF2B5EF4-FFF2-40B4-BE49-F238E27FC236}">
                <a16:creationId xmlns:a16="http://schemas.microsoft.com/office/drawing/2014/main" id="{DBB89E91-42A3-423A-BC3E-58867490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727" y="16928627"/>
            <a:ext cx="2995020" cy="1970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7">
            <a:extLst>
              <a:ext uri="{FF2B5EF4-FFF2-40B4-BE49-F238E27FC236}">
                <a16:creationId xmlns:a16="http://schemas.microsoft.com/office/drawing/2014/main" id="{E290265C-C0F2-4ECB-914C-380A0A3B3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6266" y="16849657"/>
            <a:ext cx="2007285" cy="204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8">
            <a:extLst>
              <a:ext uri="{FF2B5EF4-FFF2-40B4-BE49-F238E27FC236}">
                <a16:creationId xmlns:a16="http://schemas.microsoft.com/office/drawing/2014/main" id="{A5DC0035-993F-4B5B-9C1C-3C2285B5D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1626" y="16636747"/>
            <a:ext cx="4297804" cy="2422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836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</TotalTime>
  <Words>697</Words>
  <Application>Microsoft Office PowerPoint</Application>
  <PresentationFormat>Vlastní</PresentationFormat>
  <Paragraphs>50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Univerzita Pardubice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Tetrevova Libena</dc:creator>
  <cp:lastModifiedBy>Vavra Jan</cp:lastModifiedBy>
  <cp:revision>43</cp:revision>
  <cp:lastPrinted>2020-09-25T06:38:40Z</cp:lastPrinted>
  <dcterms:created xsi:type="dcterms:W3CDTF">2019-09-20T09:59:06Z</dcterms:created>
  <dcterms:modified xsi:type="dcterms:W3CDTF">2020-10-12T07:18:32Z</dcterms:modified>
</cp:coreProperties>
</file>