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6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955545"/>
            <a:ext cx="18178780" cy="10541917"/>
          </a:xfrm>
        </p:spPr>
        <p:txBody>
          <a:bodyPr anchor="b"/>
          <a:lstStyle>
            <a:lvl1pPr algn="ctr"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5613"/>
            </a:lvl1pPr>
            <a:lvl2pPr marL="1069345" indent="0" algn="ctr">
              <a:buNone/>
              <a:defRPr sz="4678"/>
            </a:lvl2pPr>
            <a:lvl3pPr marL="2138690" indent="0" algn="ctr">
              <a:buNone/>
              <a:defRPr sz="4210"/>
            </a:lvl3pPr>
            <a:lvl4pPr marL="3208035" indent="0" algn="ctr">
              <a:buNone/>
              <a:defRPr sz="3742"/>
            </a:lvl4pPr>
            <a:lvl5pPr marL="4277380" indent="0" algn="ctr">
              <a:buNone/>
              <a:defRPr sz="3742"/>
            </a:lvl5pPr>
            <a:lvl6pPr marL="5346725" indent="0" algn="ctr">
              <a:buNone/>
              <a:defRPr sz="3742"/>
            </a:lvl6pPr>
            <a:lvl7pPr marL="6416070" indent="0" algn="ctr">
              <a:buNone/>
              <a:defRPr sz="3742"/>
            </a:lvl7pPr>
            <a:lvl8pPr marL="7485416" indent="0" algn="ctr">
              <a:buNone/>
              <a:defRPr sz="3742"/>
            </a:lvl8pPr>
            <a:lvl9pPr marL="8554761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9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0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7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6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26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5"/>
            <a:ext cx="18446115" cy="12595626"/>
          </a:xfrm>
        </p:spPr>
        <p:txBody>
          <a:bodyPr anchor="b"/>
          <a:lstStyle>
            <a:lvl1pPr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2"/>
          </a:xfrm>
        </p:spPr>
        <p:txBody>
          <a:bodyPr/>
          <a:lstStyle>
            <a:lvl1pPr marL="0" indent="0">
              <a:buNone/>
              <a:defRPr sz="5613">
                <a:solidFill>
                  <a:schemeClr val="tx1"/>
                </a:solidFill>
              </a:defRPr>
            </a:lvl1pPr>
            <a:lvl2pPr marL="1069345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5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78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5"/>
            <a:ext cx="18446115" cy="58527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2"/>
            <a:ext cx="9047617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2"/>
            <a:ext cx="9047617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2"/>
            <a:ext cx="9092176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2"/>
            <a:ext cx="9092176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8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4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62"/>
            <a:ext cx="10827068" cy="21518408"/>
          </a:xfrm>
        </p:spPr>
        <p:txBody>
          <a:bodyPr/>
          <a:lstStyle>
            <a:lvl1pPr>
              <a:defRPr sz="7484"/>
            </a:lvl1pPr>
            <a:lvl2pPr>
              <a:defRPr sz="6549"/>
            </a:lvl2pPr>
            <a:lvl3pPr>
              <a:defRPr sz="5613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2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5" y="4359762"/>
            <a:ext cx="10827068" cy="21518408"/>
          </a:xfrm>
        </p:spPr>
        <p:txBody>
          <a:bodyPr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6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5"/>
            <a:ext cx="18446115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1"/>
            <a:ext cx="18446115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3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00C4-B9BC-45FA-9046-0503E4C46437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24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690" rtl="0" eaLnBrk="1" latinLnBrk="0" hangingPunct="1">
        <a:lnSpc>
          <a:spcPct val="90000"/>
        </a:lnSpc>
        <a:spcBef>
          <a:spcPct val="0"/>
        </a:spcBef>
        <a:buNone/>
        <a:defRPr sz="10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3" indent="-534673" algn="l" defTabSz="213869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67336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270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05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39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074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08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943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09" y="4215245"/>
            <a:ext cx="18464664" cy="252243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solidFill>
                  <a:srgbClr val="FF0000"/>
                </a:solidFill>
              </a:rPr>
              <a:t>INOVACE předmětu Management Inovací a Investic pro UR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projekt Inovace výukových metod a znalostí na univerzitě Pardubice – INEMSUP (v rámci programu Vzdělávání Fondů EHP 2014-2021)</a:t>
            </a:r>
            <a:endParaRPr lang="cs-CZ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009" y="838647"/>
            <a:ext cx="3786137" cy="2676881"/>
          </a:xfrm>
          <a:prstGeom prst="rect">
            <a:avLst/>
          </a:prstGeom>
        </p:spPr>
      </p:pic>
      <p:sp>
        <p:nvSpPr>
          <p:cNvPr id="8" name="Plassholder for tekst 2"/>
          <p:cNvSpPr txBox="1">
            <a:spLocks/>
          </p:cNvSpPr>
          <p:nvPr/>
        </p:nvSpPr>
        <p:spPr>
          <a:xfrm>
            <a:off x="1436802" y="28006474"/>
            <a:ext cx="18464664" cy="1646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Projekt EHP-CZ-ICP-1-002 „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Innovation of Education Methods and Skills at the University of Pardubice - INEMSUP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je financovaný z Fondů EHP 2014 – 2021 program Vzdělávání. Prostřednictvím Fondů EHP přispívají Island, Lichtenštejnsko a Norsko ke snižování sociálních a ekonomických rozdílů v Evropském hospodářském prostoru (EHP) a k posilování spolupráce s patnácti evropskými státy.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www.eeagrants.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604009" y="7267716"/>
            <a:ext cx="18665474" cy="20928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předmětu</a:t>
            </a:r>
          </a:p>
          <a:p>
            <a:pPr algn="just">
              <a:spcAft>
                <a:spcPts val="600"/>
              </a:spcAft>
            </a:pPr>
            <a:r>
              <a:rPr lang="cs-CZ" sz="2400" dirty="0"/>
              <a:t>Cílem předmětu je seznámit posluchače s moderním pojetím managementu inovací se zaměřením na ekonomickou efektivnost, udržitelnou výrobu a spotřebu při současných vědecko-technických a společenských podmínkách a výzvách, vztah managementu inovací k chemickým výrobám, k životnímu prostředí a udržitelnému rozvoji. Jsou představeny </a:t>
            </a:r>
            <a:r>
              <a:rPr lang="cs-CZ" sz="2400" dirty="0" err="1"/>
              <a:t>proinovační</a:t>
            </a:r>
            <a:r>
              <a:rPr lang="cs-CZ" sz="2400" dirty="0"/>
              <a:t> politiky, zdroje, metody a nástroje projektového řízení a hodnocení efektivnosti inovací.   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434879" y="22314474"/>
            <a:ext cx="8834604" cy="53937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studie</a:t>
            </a: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endParaRPr lang="cs-CZ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604009" y="9878699"/>
            <a:ext cx="6168684" cy="118955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numCol="1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změn:</a:t>
            </a:r>
          </a:p>
          <a:p>
            <a:r>
              <a:rPr lang="cs-CZ" dirty="0"/>
              <a:t>Na základě peer-</a:t>
            </a:r>
            <a:r>
              <a:rPr lang="cs-CZ" dirty="0" err="1"/>
              <a:t>learning</a:t>
            </a:r>
            <a:r>
              <a:rPr lang="cs-CZ" dirty="0"/>
              <a:t> aktivity I (kurz CSR a udržitelné inovace) a peer-</a:t>
            </a:r>
            <a:r>
              <a:rPr lang="cs-CZ" dirty="0" err="1"/>
              <a:t>learning</a:t>
            </a:r>
            <a:r>
              <a:rPr lang="cs-CZ" dirty="0"/>
              <a:t> aktivity II (kurz </a:t>
            </a:r>
            <a:r>
              <a:rPr lang="cs-CZ" dirty="0" err="1"/>
              <a:t>Energy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Society) byly provedeny následující inovace v obsahu předmětu:</a:t>
            </a:r>
          </a:p>
          <a:p>
            <a:r>
              <a:rPr lang="cs-CZ" dirty="0"/>
              <a:t>Zaveden princip podpory odpovědného občanství z hlediska vlastního osobního postoje k otázkám udržitelnosti, zejména v oblasti nakládání s odpady a neobnovitelnými spotřebními předměty. Princip byl podpořen zadáním případové studie s osobními závazky studentů (i lektorů) v oblasti odpovědné spotřeby.</a:t>
            </a:r>
          </a:p>
          <a:p>
            <a:r>
              <a:rPr lang="cs-CZ" dirty="0"/>
              <a:t>Prezentace 1 doplněna grafickým vyjádřením výzev</a:t>
            </a:r>
          </a:p>
          <a:p>
            <a:r>
              <a:rPr lang="cs-CZ" dirty="0"/>
              <a:t>Prezentace 2 doplněna o cíle SDG</a:t>
            </a:r>
          </a:p>
          <a:p>
            <a:r>
              <a:rPr lang="cs-CZ" dirty="0"/>
              <a:t>Prezentace 4-5 doplněny o hodnotové pojetí a jeho podrobnější klasifikaci</a:t>
            </a:r>
          </a:p>
          <a:p>
            <a:r>
              <a:rPr lang="cs-CZ" dirty="0"/>
              <a:t>Prezentace 6 + 7 o koncepty Design </a:t>
            </a:r>
            <a:r>
              <a:rPr lang="cs-CZ" dirty="0" err="1"/>
              <a:t>Thinking</a:t>
            </a:r>
            <a:r>
              <a:rPr lang="cs-CZ" dirty="0"/>
              <a:t>, Idea management a Inovativní týmy</a:t>
            </a:r>
          </a:p>
          <a:p>
            <a:r>
              <a:rPr lang="cs-CZ" dirty="0"/>
              <a:t>Prezentace 8 rozšířena o nejnovější trendy v projektovém řízení jako jsou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twins</a:t>
            </a:r>
            <a:r>
              <a:rPr lang="cs-CZ" dirty="0"/>
              <a:t>, </a:t>
            </a:r>
            <a:r>
              <a:rPr lang="cs-CZ" dirty="0" err="1"/>
              <a:t>digitalized</a:t>
            </a:r>
            <a:r>
              <a:rPr lang="cs-CZ" dirty="0"/>
              <a:t>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making</a:t>
            </a:r>
            <a:r>
              <a:rPr lang="cs-CZ" dirty="0"/>
              <a:t>, </a:t>
            </a:r>
            <a:r>
              <a:rPr lang="cs-CZ" dirty="0" err="1"/>
              <a:t>artificial</a:t>
            </a:r>
            <a:r>
              <a:rPr lang="cs-CZ" dirty="0"/>
              <a:t> </a:t>
            </a:r>
            <a:r>
              <a:rPr lang="cs-CZ" dirty="0" err="1"/>
              <a:t>intelligence</a:t>
            </a:r>
            <a:r>
              <a:rPr lang="cs-CZ" dirty="0"/>
              <a:t>. </a:t>
            </a:r>
          </a:p>
          <a:p>
            <a:r>
              <a:rPr lang="cs-CZ" dirty="0"/>
              <a:t>V prezentaci 8 přidán pohled na vnější turbulentní prostředí ovlivňující plánování i realizaci projektů. </a:t>
            </a:r>
          </a:p>
          <a:p>
            <a:r>
              <a:rPr lang="cs-CZ" dirty="0"/>
              <a:t>V prezentaci 8 byla přidána charakteristika vnějšího prostředí VUCA, charakterizující souhrnně turbulenci současného prostředí. </a:t>
            </a:r>
          </a:p>
          <a:p>
            <a:r>
              <a:rPr lang="cs-CZ" dirty="0"/>
              <a:t>V prezentaci 9 doplněna možnost kontroly udržitelnosti projektů pomocí </a:t>
            </a:r>
            <a:r>
              <a:rPr lang="cs-CZ" dirty="0" err="1"/>
              <a:t>check</a:t>
            </a:r>
            <a:r>
              <a:rPr lang="cs-CZ" dirty="0"/>
              <a:t> listu s indikátory pro ekonomickou, environmentální a sociální udržitelnost. </a:t>
            </a:r>
          </a:p>
          <a:p>
            <a:r>
              <a:rPr lang="cs-CZ" dirty="0"/>
              <a:t>V prezentaci 9 doplněny možnosti řízení projektů flexibilnější formou – základní principy agilního projektového řízení. </a:t>
            </a:r>
          </a:p>
          <a:p>
            <a:r>
              <a:rPr lang="cs-CZ" dirty="0"/>
              <a:t>V prezentaci 10 doplněna doplněn koncept modelu hodnocení projektového řízení pomocí </a:t>
            </a:r>
            <a:r>
              <a:rPr lang="cs-CZ" dirty="0" err="1"/>
              <a:t>Sustainability</a:t>
            </a:r>
            <a:r>
              <a:rPr lang="cs-CZ" dirty="0"/>
              <a:t> Project Management Maturity Model. </a:t>
            </a:r>
          </a:p>
          <a:p>
            <a:r>
              <a:rPr lang="cs-CZ" dirty="0"/>
              <a:t>Zadání prvního semestrálního projektu bylo doplněno o společenský přesah náhrady spotřebovávaných přírodních zdrojů.</a:t>
            </a:r>
          </a:p>
          <a:p>
            <a:r>
              <a:rPr lang="cs-CZ" dirty="0"/>
              <a:t>V seminářích byl podpořen model skupinové práce a prezentace již během samotného semináře, což podpořilo míru diskuze nad zadanými úkoly.</a:t>
            </a:r>
          </a:p>
          <a:p>
            <a:r>
              <a:rPr lang="cs-CZ" dirty="0"/>
              <a:t>Závěrečný test předmětu byl doplněn o otázky aktivního občanství a občanské spoluodpovědnosti, otázky energetické náročnosti průmyslu, materiálové soběstačnosti EU a konceptu SDG.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1960" y="1272949"/>
            <a:ext cx="3359506" cy="224257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563" y="873154"/>
            <a:ext cx="5102794" cy="3042168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518" y="971130"/>
            <a:ext cx="3100823" cy="3133463"/>
          </a:xfrm>
          <a:prstGeom prst="rect">
            <a:avLst/>
          </a:prstGeom>
        </p:spPr>
      </p:pic>
      <p:sp>
        <p:nvSpPr>
          <p:cNvPr id="32" name="TextovéPole 31">
            <a:extLst>
              <a:ext uri="{FF2B5EF4-FFF2-40B4-BE49-F238E27FC236}">
                <a16:creationId xmlns:a16="http://schemas.microsoft.com/office/drawing/2014/main" id="{E52C5AAF-AB4B-48F7-A39D-E5CEBDABDFA9}"/>
              </a:ext>
            </a:extLst>
          </p:cNvPr>
          <p:cNvSpPr txBox="1"/>
          <p:nvPr/>
        </p:nvSpPr>
        <p:spPr>
          <a:xfrm>
            <a:off x="11721055" y="22890147"/>
            <a:ext cx="8347618" cy="16466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Digitalizace kolem nás</a:t>
            </a:r>
          </a:p>
          <a:p>
            <a:r>
              <a:rPr lang="cs-CZ" sz="2400" dirty="0"/>
              <a:t>Uveďte 2-3 případy digitalizace, které jste zaznamenali </a:t>
            </a:r>
            <a:br>
              <a:rPr lang="cs-CZ" sz="2400" dirty="0"/>
            </a:br>
            <a:r>
              <a:rPr lang="cs-CZ" sz="2400" dirty="0"/>
              <a:t>	(v průmyslu, ve svém okolí, ve světě) …. </a:t>
            </a:r>
          </a:p>
          <a:p>
            <a:r>
              <a:rPr lang="cs-CZ" sz="2400" dirty="0"/>
              <a:t>	</a:t>
            </a:r>
            <a:r>
              <a:rPr lang="cs-CZ" sz="2400" i="1" dirty="0"/>
              <a:t>např. elektronický průběh objednávky v restauraci</a:t>
            </a:r>
          </a:p>
        </p:txBody>
      </p:sp>
      <p:pic>
        <p:nvPicPr>
          <p:cNvPr id="49" name="Obrázek 48">
            <a:extLst>
              <a:ext uri="{FF2B5EF4-FFF2-40B4-BE49-F238E27FC236}">
                <a16:creationId xmlns:a16="http://schemas.microsoft.com/office/drawing/2014/main" id="{D7739E24-383B-4670-AFC6-8DF4BD9F4DE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6433" y="18475431"/>
            <a:ext cx="5160414" cy="3289764"/>
          </a:xfrm>
          <a:prstGeom prst="rect">
            <a:avLst/>
          </a:prstGeom>
        </p:spPr>
      </p:pic>
      <p:pic>
        <p:nvPicPr>
          <p:cNvPr id="50" name="Picture 2">
            <a:extLst>
              <a:ext uri="{FF2B5EF4-FFF2-40B4-BE49-F238E27FC236}">
                <a16:creationId xmlns:a16="http://schemas.microsoft.com/office/drawing/2014/main" id="{5B91EE65-8D26-458D-B870-7D770D7EC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288" y="9806431"/>
            <a:ext cx="6858000" cy="41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Obrázek 50">
            <a:extLst>
              <a:ext uri="{FF2B5EF4-FFF2-40B4-BE49-F238E27FC236}">
                <a16:creationId xmlns:a16="http://schemas.microsoft.com/office/drawing/2014/main" id="{4D6D3646-BFF1-46B0-A905-AB381B93428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284" y="9890628"/>
            <a:ext cx="4725389" cy="4944197"/>
          </a:xfrm>
          <a:prstGeom prst="rect">
            <a:avLst/>
          </a:prstGeom>
        </p:spPr>
      </p:pic>
      <p:pic>
        <p:nvPicPr>
          <p:cNvPr id="52" name="Obrázek 51">
            <a:extLst>
              <a:ext uri="{FF2B5EF4-FFF2-40B4-BE49-F238E27FC236}">
                <a16:creationId xmlns:a16="http://schemas.microsoft.com/office/drawing/2014/main" id="{2E91610A-C161-4CB1-B2DB-D07FBCDD2B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0288" y="15841565"/>
            <a:ext cx="2757709" cy="2204411"/>
          </a:xfrm>
          <a:prstGeom prst="rect">
            <a:avLst/>
          </a:prstGeom>
        </p:spPr>
      </p:pic>
      <p:pic>
        <p:nvPicPr>
          <p:cNvPr id="53" name="Zástupný symbol pro obsah 4">
            <a:extLst>
              <a:ext uri="{FF2B5EF4-FFF2-40B4-BE49-F238E27FC236}">
                <a16:creationId xmlns:a16="http://schemas.microsoft.com/office/drawing/2014/main" id="{3F8737DF-4A62-48D0-8659-EED375E8889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141" y="13600012"/>
            <a:ext cx="7200293" cy="4368928"/>
          </a:xfrm>
          <a:prstGeom prst="rect">
            <a:avLst/>
          </a:prstGeom>
        </p:spPr>
      </p:pic>
      <p:pic>
        <p:nvPicPr>
          <p:cNvPr id="54" name="Obrázek 53">
            <a:extLst>
              <a:ext uri="{FF2B5EF4-FFF2-40B4-BE49-F238E27FC236}">
                <a16:creationId xmlns:a16="http://schemas.microsoft.com/office/drawing/2014/main" id="{B67E056B-B30B-4584-AFFF-C4BC09527B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9365" y="15784476"/>
            <a:ext cx="2865120" cy="2164080"/>
          </a:xfrm>
          <a:prstGeom prst="rect">
            <a:avLst/>
          </a:prstGeom>
        </p:spPr>
      </p:pic>
      <p:pic>
        <p:nvPicPr>
          <p:cNvPr id="55" name="Obrázek 54">
            <a:extLst>
              <a:ext uri="{FF2B5EF4-FFF2-40B4-BE49-F238E27FC236}">
                <a16:creationId xmlns:a16="http://schemas.microsoft.com/office/drawing/2014/main" id="{F42970F7-DD81-436F-BB85-A1858F8289B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08" y="18001211"/>
            <a:ext cx="6361110" cy="4238204"/>
          </a:xfrm>
          <a:prstGeom prst="rect">
            <a:avLst/>
          </a:prstGeom>
        </p:spPr>
      </p:pic>
      <p:pic>
        <p:nvPicPr>
          <p:cNvPr id="56" name="Obrázek 55">
            <a:extLst>
              <a:ext uri="{FF2B5EF4-FFF2-40B4-BE49-F238E27FC236}">
                <a16:creationId xmlns:a16="http://schemas.microsoft.com/office/drawing/2014/main" id="{5C08EE36-6524-4374-8594-E32BA8DE757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018" y="22292366"/>
            <a:ext cx="9536574" cy="5446686"/>
          </a:xfrm>
          <a:prstGeom prst="rect">
            <a:avLst/>
          </a:prstGeom>
        </p:spPr>
      </p:pic>
      <p:sp>
        <p:nvSpPr>
          <p:cNvPr id="57" name="TextovéPole 56">
            <a:extLst>
              <a:ext uri="{FF2B5EF4-FFF2-40B4-BE49-F238E27FC236}">
                <a16:creationId xmlns:a16="http://schemas.microsoft.com/office/drawing/2014/main" id="{48AE7F60-B02B-4361-8FE7-961216C46822}"/>
              </a:ext>
            </a:extLst>
          </p:cNvPr>
          <p:cNvSpPr txBox="1"/>
          <p:nvPr/>
        </p:nvSpPr>
        <p:spPr>
          <a:xfrm>
            <a:off x="11721054" y="24662641"/>
            <a:ext cx="8347617" cy="26776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/>
              <a:t>sdílené online dokumenty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/>
              <a:t>e-</a:t>
            </a:r>
            <a:r>
              <a:rPr lang="cs-CZ" sz="2400" i="1" dirty="0" err="1"/>
              <a:t>book</a:t>
            </a:r>
            <a:r>
              <a:rPr lang="cs-CZ" sz="2400" i="1" dirty="0"/>
              <a:t>, e-recept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/>
              <a:t>platební karta v telefonu + platba pomocí Apple </a:t>
            </a:r>
            <a:r>
              <a:rPr lang="cs-CZ" sz="2400" i="1" dirty="0" err="1"/>
              <a:t>Watch</a:t>
            </a:r>
            <a:endParaRPr lang="cs-CZ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/>
              <a:t>sledování kurýra na mapě v reálném čase při doručování zásilky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/>
              <a:t>pořízení jízdenky vlakem přes aplikaci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/>
              <a:t>chytrá karanténa, E-rouška (až to začne pořádně fungovat) </a:t>
            </a:r>
          </a:p>
        </p:txBody>
      </p:sp>
    </p:spTree>
    <p:extLst>
      <p:ext uri="{BB962C8B-B14F-4D97-AF65-F5344CB8AC3E}">
        <p14:creationId xmlns:p14="http://schemas.microsoft.com/office/powerpoint/2010/main" val="258483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</TotalTime>
  <Words>527</Words>
  <Application>Microsoft Office PowerPoint</Application>
  <PresentationFormat>Vlastní</PresentationFormat>
  <Paragraphs>44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Univerzita Pardubice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Tetrevova Libena</dc:creator>
  <cp:lastModifiedBy>Vavra Jan</cp:lastModifiedBy>
  <cp:revision>49</cp:revision>
  <cp:lastPrinted>2020-09-25T06:38:40Z</cp:lastPrinted>
  <dcterms:created xsi:type="dcterms:W3CDTF">2019-09-20T09:59:06Z</dcterms:created>
  <dcterms:modified xsi:type="dcterms:W3CDTF">2020-11-27T12:19:13Z</dcterms:modified>
</cp:coreProperties>
</file>