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29" d="100"/>
          <a:sy n="29" d="100"/>
        </p:scale>
        <p:origin x="27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09" y="4215245"/>
            <a:ext cx="18464664" cy="2522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Project Management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Innovations</a:t>
            </a:r>
            <a:endParaRPr lang="cs-CZ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projekt Inovace výukových metod a znalostí na univerzitě Pardubice – INEMSUP (v rámci programu Vzdělávání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EHP-CZ-ICP-1-002 „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Innovation of Education Methods and Skills at the University of Pardubice - INEMSUP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4009" y="7267716"/>
            <a:ext cx="18665474" cy="1969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800" dirty="0"/>
              <a:t>Cílem předmětu je seznámit posluchače s postupy v rámci strategického řízení, vzniku inovací a jejich implementace s pomocí projektového řízení. Předmět je vyučován v anglickém jazyce a je určen studentům v rámci programu ERASMUS a studentům bakalářského studijního programu Ekonomika a management chemických výrob jako volitelný předmět.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936746" y="18764577"/>
            <a:ext cx="9390528" cy="8663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r>
              <a:rPr lang="cs-CZ" sz="2400" dirty="0"/>
              <a:t>Do přednášky 7 byly přidány různé pohledy </a:t>
            </a:r>
            <a:r>
              <a:rPr lang="cs-CZ" sz="2400" b="1" dirty="0"/>
              <a:t>na </a:t>
            </a:r>
            <a:r>
              <a:rPr lang="cs-CZ" sz="2400" b="1" dirty="0" err="1"/>
              <a:t>project</a:t>
            </a:r>
            <a:r>
              <a:rPr lang="cs-CZ" sz="2400" b="1" dirty="0"/>
              <a:t> </a:t>
            </a: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cs-CZ" sz="2400" b="1" dirty="0" err="1"/>
              <a:t>cycle</a:t>
            </a:r>
            <a:r>
              <a:rPr lang="cs-CZ" sz="2400" b="1" dirty="0"/>
              <a:t> </a:t>
            </a:r>
            <a:r>
              <a:rPr lang="cs-CZ" sz="2400" dirty="0"/>
              <a:t>z pohledu nejvýznamnějších standardů projektového řízení. </a:t>
            </a:r>
          </a:p>
          <a:p>
            <a:r>
              <a:rPr lang="cs-CZ" sz="2400" dirty="0"/>
              <a:t>Do přednášky 8 byl doplněn rozdíl mezi </a:t>
            </a:r>
            <a:r>
              <a:rPr lang="cs-CZ" sz="2400" b="1" dirty="0"/>
              <a:t>tradičním a agilním projektovým řízením</a:t>
            </a:r>
            <a:r>
              <a:rPr lang="cs-CZ" sz="2400" dirty="0"/>
              <a:t> ve vztahu k inovačním projektům. Rozšířena byla i charakteristika projektových zdrojů.</a:t>
            </a:r>
          </a:p>
          <a:p>
            <a:r>
              <a:rPr lang="cs-CZ" sz="2400" dirty="0"/>
              <a:t>Do přednášky 9 byly zapracovány rozšířené strategie komunikace směrem ke </a:t>
            </a:r>
            <a:r>
              <a:rPr lang="cs-CZ" sz="2400" dirty="0" err="1"/>
              <a:t>stakeholderům</a:t>
            </a:r>
            <a:r>
              <a:rPr lang="cs-CZ" sz="2400" dirty="0"/>
              <a:t> a postupy v rámci analýzy </a:t>
            </a:r>
            <a:r>
              <a:rPr lang="cs-CZ" sz="2400" b="1" dirty="0" err="1"/>
              <a:t>stakeholderů</a:t>
            </a:r>
            <a:r>
              <a:rPr lang="cs-CZ" sz="2400" dirty="0"/>
              <a:t>. </a:t>
            </a:r>
          </a:p>
          <a:p>
            <a:r>
              <a:rPr lang="cs-CZ" sz="2400" dirty="0"/>
              <a:t>Přednáška 10 rozšířena o nejnovější trendy v projektovém řízení jako jsou </a:t>
            </a:r>
            <a:r>
              <a:rPr lang="cs-CZ" sz="2400" b="1" dirty="0" err="1"/>
              <a:t>digitalized</a:t>
            </a:r>
            <a:r>
              <a:rPr lang="cs-CZ" sz="2400" b="1" dirty="0"/>
              <a:t> </a:t>
            </a:r>
            <a:r>
              <a:rPr lang="cs-CZ" sz="2400" b="1" dirty="0" err="1"/>
              <a:t>decision</a:t>
            </a:r>
            <a:r>
              <a:rPr lang="cs-CZ" sz="2400" b="1" dirty="0"/>
              <a:t> </a:t>
            </a:r>
            <a:r>
              <a:rPr lang="cs-CZ" sz="2400" b="1" dirty="0" err="1"/>
              <a:t>making</a:t>
            </a:r>
            <a:r>
              <a:rPr lang="cs-CZ" sz="2400" b="1" dirty="0"/>
              <a:t> </a:t>
            </a:r>
            <a:r>
              <a:rPr lang="cs-CZ" sz="2400" dirty="0"/>
              <a:t>s pomocí umělé inteligence. Doplněny aktuální požadavky na projektového manažera a jeho dovednosti a předpokládané počty projektově orientovaných pracovních pozic. Doplněny byly také </a:t>
            </a:r>
            <a:r>
              <a:rPr lang="cs-CZ" sz="2400" b="1" dirty="0"/>
              <a:t>kontextové, technické a behaviorální kompetence podle IPMA</a:t>
            </a:r>
            <a:r>
              <a:rPr lang="cs-CZ" sz="2400" dirty="0"/>
              <a:t>.</a:t>
            </a:r>
          </a:p>
          <a:p>
            <a:r>
              <a:rPr lang="cs-CZ" sz="2400" dirty="0"/>
              <a:t>Přednáška 11 rozšířena o řízení změn v průběhu implementační fáze projektu a v rámci hodnocení úrovně projektového řízení o </a:t>
            </a:r>
            <a:r>
              <a:rPr lang="cs-CZ" sz="2400" b="1" dirty="0" err="1"/>
              <a:t>Sustainability</a:t>
            </a:r>
            <a:r>
              <a:rPr lang="cs-CZ" sz="2400" b="1" dirty="0"/>
              <a:t> Project Management Maturity Model.</a:t>
            </a:r>
          </a:p>
          <a:p>
            <a:r>
              <a:rPr lang="cs-CZ" sz="2400" dirty="0"/>
              <a:t>Přednáška 12 byla doplněna o aktuální </a:t>
            </a:r>
            <a:r>
              <a:rPr lang="cs-CZ" sz="2400" b="1" dirty="0"/>
              <a:t>trendy 2020+ </a:t>
            </a:r>
            <a:r>
              <a:rPr lang="cs-CZ" sz="2400" dirty="0"/>
              <a:t>v projektovém řízení. </a:t>
            </a:r>
          </a:p>
          <a:p>
            <a:r>
              <a:rPr lang="cs-CZ" sz="2400" dirty="0"/>
              <a:t>Byly rozšířeny zkušební závěrečné testy o otázky související s rozšířeným obsahem předmětu. </a:t>
            </a:r>
          </a:p>
          <a:p>
            <a:r>
              <a:rPr lang="cs-CZ" sz="2400" dirty="0"/>
              <a:t>V seminářích byl podpořen model skupinové práce (příprava návrhu projektu v rámci malých projektových týmů) a prezentace již během samotného semináře, což podpořilo míru diskuze nad zadanými úkoly.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321188" y="9574505"/>
            <a:ext cx="8606791" cy="8663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r>
              <a:rPr lang="cs-CZ" sz="2400" dirty="0"/>
              <a:t>Na základě peer-</a:t>
            </a:r>
            <a:r>
              <a:rPr lang="cs-CZ" sz="2400" dirty="0" err="1"/>
              <a:t>learning</a:t>
            </a:r>
            <a:r>
              <a:rPr lang="cs-CZ" sz="2400" dirty="0"/>
              <a:t> aktivity I (kurz CSR a udržitelné inovace) a peer-</a:t>
            </a:r>
            <a:r>
              <a:rPr lang="cs-CZ" sz="2400" dirty="0" err="1"/>
              <a:t>learning</a:t>
            </a:r>
            <a:r>
              <a:rPr lang="cs-CZ" sz="2400" dirty="0"/>
              <a:t> aktivity II (kurz </a:t>
            </a:r>
            <a:r>
              <a:rPr lang="cs-CZ" sz="2400" dirty="0" err="1"/>
              <a:t>Energy</a:t>
            </a:r>
            <a:r>
              <a:rPr lang="cs-CZ" sz="2400" dirty="0"/>
              <a:t> and </a:t>
            </a:r>
            <a:r>
              <a:rPr lang="cs-CZ" sz="2400" dirty="0" err="1"/>
              <a:t>the</a:t>
            </a:r>
            <a:r>
              <a:rPr lang="cs-CZ" sz="2400" dirty="0"/>
              <a:t> Society) byly provedeny následující inovace v obsahu předmětu:</a:t>
            </a:r>
          </a:p>
          <a:p>
            <a:r>
              <a:rPr lang="cs-CZ" sz="2400" dirty="0"/>
              <a:t>Do 1. přednášky byly doplněny v rámci představení konceptu </a:t>
            </a:r>
            <a:r>
              <a:rPr lang="cs-CZ" sz="2400" b="1" dirty="0" err="1"/>
              <a:t>Industry</a:t>
            </a:r>
            <a:r>
              <a:rPr lang="cs-CZ" sz="2400" b="1" dirty="0"/>
              <a:t> 4.0 </a:t>
            </a:r>
            <a:r>
              <a:rPr lang="cs-CZ" sz="2400" dirty="0"/>
              <a:t>aktuální počty průmyslových robotů využívaných v praxi ke konci roku 2019 (na 10 000 zaměstnanců, podle odvětví, celkové počty celosvětově).</a:t>
            </a:r>
          </a:p>
          <a:p>
            <a:r>
              <a:rPr lang="cs-CZ" sz="2400" dirty="0"/>
              <a:t>V prezentaci 2 přidán pohled na vnější turbulentní prostředí ovlivňující plánování i realizaci inovací a následně projektů a dále byla přidána charakteristika vnějšího prostředí </a:t>
            </a:r>
            <a:r>
              <a:rPr lang="cs-CZ" sz="2400" b="1" dirty="0"/>
              <a:t>VUCA</a:t>
            </a:r>
            <a:r>
              <a:rPr lang="cs-CZ" sz="2400" dirty="0"/>
              <a:t>, charakterizující souhrnně turbulenci současného prostředí. </a:t>
            </a:r>
          </a:p>
          <a:p>
            <a:r>
              <a:rPr lang="cs-CZ" sz="2400" dirty="0"/>
              <a:t>Do přednášky 3 byly doplněny </a:t>
            </a:r>
            <a:r>
              <a:rPr lang="cs-CZ" sz="2400" b="1" dirty="0"/>
              <a:t>business </a:t>
            </a:r>
            <a:r>
              <a:rPr lang="cs-CZ" sz="2400" b="1" dirty="0" err="1"/>
              <a:t>drivers</a:t>
            </a:r>
            <a:r>
              <a:rPr lang="cs-CZ" sz="2400" b="1" dirty="0"/>
              <a:t> </a:t>
            </a:r>
            <a:r>
              <a:rPr lang="cs-CZ" sz="2400" dirty="0"/>
              <a:t>a jejich funkce.</a:t>
            </a:r>
          </a:p>
          <a:p>
            <a:r>
              <a:rPr lang="cs-CZ" sz="2400" dirty="0"/>
              <a:t>Do přednášky 4 byly doplněny aktuální </a:t>
            </a:r>
            <a:r>
              <a:rPr lang="cs-CZ" sz="2400" b="1" dirty="0"/>
              <a:t>demografické údaje</a:t>
            </a:r>
            <a:r>
              <a:rPr lang="cs-CZ" sz="2400" dirty="0"/>
              <a:t>, demonstrující vliv prostředí na inovace. Dále byl do přednášky 4 začleněn koncept </a:t>
            </a:r>
            <a:r>
              <a:rPr lang="cs-CZ" sz="2400" b="1" dirty="0"/>
              <a:t>17 SDG </a:t>
            </a:r>
            <a:r>
              <a:rPr lang="cs-CZ" sz="2400" dirty="0"/>
              <a:t>a konkrétně cíl 9: </a:t>
            </a:r>
            <a:r>
              <a:rPr lang="cs-CZ" sz="2400" dirty="0" err="1"/>
              <a:t>Industry</a:t>
            </a:r>
            <a:r>
              <a:rPr lang="cs-CZ" sz="2400" dirty="0"/>
              <a:t> </a:t>
            </a:r>
            <a:r>
              <a:rPr lang="cs-CZ" sz="2400" dirty="0" err="1"/>
              <a:t>innovation</a:t>
            </a:r>
            <a:r>
              <a:rPr lang="cs-CZ" sz="2400" dirty="0"/>
              <a:t> and </a:t>
            </a:r>
            <a:r>
              <a:rPr lang="cs-CZ" sz="2400" dirty="0" err="1"/>
              <a:t>infrastructure</a:t>
            </a:r>
            <a:endParaRPr lang="cs-CZ" sz="2400" dirty="0"/>
          </a:p>
          <a:p>
            <a:r>
              <a:rPr lang="cs-CZ" sz="2400" dirty="0"/>
              <a:t>Do přednášky 5 doplněn podrobný popis </a:t>
            </a:r>
            <a:r>
              <a:rPr lang="cs-CZ" sz="2400" b="1" dirty="0" err="1"/>
              <a:t>Energy</a:t>
            </a:r>
            <a:r>
              <a:rPr lang="cs-CZ" sz="2400" b="1" dirty="0"/>
              <a:t> </a:t>
            </a:r>
            <a:r>
              <a:rPr lang="cs-CZ" sz="2400" b="1" dirty="0" err="1"/>
              <a:t>Innovation</a:t>
            </a:r>
            <a:r>
              <a:rPr lang="cs-CZ" sz="2400" b="1" dirty="0"/>
              <a:t> </a:t>
            </a:r>
            <a:r>
              <a:rPr lang="cs-CZ" sz="2400" dirty="0"/>
              <a:t>a graf </a:t>
            </a:r>
            <a:r>
              <a:rPr lang="cs-CZ" sz="2400" b="1" dirty="0" err="1"/>
              <a:t>Product</a:t>
            </a:r>
            <a:r>
              <a:rPr lang="cs-CZ" sz="2400" b="1" dirty="0"/>
              <a:t> </a:t>
            </a: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cs-CZ" sz="2400" b="1" dirty="0" err="1"/>
              <a:t>Cycle</a:t>
            </a:r>
            <a:r>
              <a:rPr lang="cs-CZ" sz="2400" b="1" dirty="0"/>
              <a:t> Management</a:t>
            </a:r>
            <a:r>
              <a:rPr lang="cs-CZ" sz="2400" dirty="0"/>
              <a:t>.</a:t>
            </a:r>
          </a:p>
          <a:p>
            <a:r>
              <a:rPr lang="cs-CZ" sz="2400" dirty="0"/>
              <a:t>Do přednášky 6 byly začleněny podrobné postupy při vytváření </a:t>
            </a:r>
            <a:r>
              <a:rPr lang="cs-CZ" sz="2400" b="1" dirty="0"/>
              <a:t>portfolia inovačních projektů</a:t>
            </a:r>
            <a:r>
              <a:rPr lang="cs-CZ" sz="2400" dirty="0"/>
              <a:t>. Charakteristiky portfolia projektů a programu a schéma vyjadřující postupy v rámci </a:t>
            </a:r>
            <a:r>
              <a:rPr lang="cs-CZ" sz="2400" b="1" dirty="0" err="1"/>
              <a:t>organization</a:t>
            </a:r>
            <a:r>
              <a:rPr lang="cs-CZ" sz="2400" b="1" dirty="0"/>
              <a:t> </a:t>
            </a:r>
            <a:r>
              <a:rPr lang="cs-CZ" sz="2400" b="1" dirty="0" err="1"/>
              <a:t>project</a:t>
            </a:r>
            <a:r>
              <a:rPr lang="cs-CZ" sz="2400" b="1" dirty="0"/>
              <a:t> management</a:t>
            </a:r>
            <a:r>
              <a:rPr lang="cs-CZ" sz="24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960" y="1272949"/>
            <a:ext cx="3359506" cy="224257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63" y="873154"/>
            <a:ext cx="5102794" cy="30421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8" y="971130"/>
            <a:ext cx="3100823" cy="313346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1A0F946-2A01-4C1F-9DA5-4EFFB3A2D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1923" y="9896515"/>
            <a:ext cx="4273837" cy="4262064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15010876"/>
            <a:ext cx="4496083" cy="317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704" y="9896515"/>
            <a:ext cx="4219780" cy="42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13" y="19203378"/>
            <a:ext cx="3520266" cy="231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0783" y="18727010"/>
            <a:ext cx="5046162" cy="3557506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6747" y="15101832"/>
            <a:ext cx="4378964" cy="3104076"/>
          </a:xfrm>
          <a:prstGeom prst="rect">
            <a:avLst/>
          </a:prstGeom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83" y="22479000"/>
            <a:ext cx="9020017" cy="49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543</Words>
  <Application>Microsoft Office PowerPoint</Application>
  <PresentationFormat>Vlastní</PresentationFormat>
  <Paragraphs>24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43</cp:revision>
  <dcterms:created xsi:type="dcterms:W3CDTF">2019-09-20T09:59:06Z</dcterms:created>
  <dcterms:modified xsi:type="dcterms:W3CDTF">2020-10-14T06:33:29Z</dcterms:modified>
</cp:coreProperties>
</file>