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386800" cy="302799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29" d="100"/>
          <a:sy n="29" d="100"/>
        </p:scale>
        <p:origin x="27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010" y="4955545"/>
            <a:ext cx="18178780" cy="10541917"/>
          </a:xfrm>
        </p:spPr>
        <p:txBody>
          <a:bodyPr anchor="b"/>
          <a:lstStyle>
            <a:lvl1pPr algn="ctr"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350" y="15903998"/>
            <a:ext cx="16040100" cy="7310649"/>
          </a:xfrm>
        </p:spPr>
        <p:txBody>
          <a:bodyPr/>
          <a:lstStyle>
            <a:lvl1pPr marL="0" indent="0" algn="ctr">
              <a:buNone/>
              <a:defRPr sz="5613"/>
            </a:lvl1pPr>
            <a:lvl2pPr marL="1069345" indent="0" algn="ctr">
              <a:buNone/>
              <a:defRPr sz="4678"/>
            </a:lvl2pPr>
            <a:lvl3pPr marL="2138690" indent="0" algn="ctr">
              <a:buNone/>
              <a:defRPr sz="4210"/>
            </a:lvl3pPr>
            <a:lvl4pPr marL="3208035" indent="0" algn="ctr">
              <a:buNone/>
              <a:defRPr sz="3742"/>
            </a:lvl4pPr>
            <a:lvl5pPr marL="4277380" indent="0" algn="ctr">
              <a:buNone/>
              <a:defRPr sz="3742"/>
            </a:lvl5pPr>
            <a:lvl6pPr marL="5346725" indent="0" algn="ctr">
              <a:buNone/>
              <a:defRPr sz="3742"/>
            </a:lvl6pPr>
            <a:lvl7pPr marL="6416070" indent="0" algn="ctr">
              <a:buNone/>
              <a:defRPr sz="3742"/>
            </a:lvl7pPr>
            <a:lvl8pPr marL="7485416" indent="0" algn="ctr">
              <a:buNone/>
              <a:defRPr sz="3742"/>
            </a:lvl8pPr>
            <a:lvl9pPr marL="8554761" indent="0" algn="ctr">
              <a:buNone/>
              <a:defRPr sz="3742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29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4930" y="1612128"/>
            <a:ext cx="4611529" cy="25660879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344" y="1612128"/>
            <a:ext cx="13567251" cy="25660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286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5263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205" y="7548975"/>
            <a:ext cx="18446115" cy="12595626"/>
          </a:xfrm>
        </p:spPr>
        <p:txBody>
          <a:bodyPr anchor="b"/>
          <a:lstStyle>
            <a:lvl1pPr>
              <a:defRPr sz="14033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205" y="20263761"/>
            <a:ext cx="18446115" cy="6623742"/>
          </a:xfrm>
        </p:spPr>
        <p:txBody>
          <a:bodyPr/>
          <a:lstStyle>
            <a:lvl1pPr marL="0" indent="0">
              <a:buNone/>
              <a:defRPr sz="5613">
                <a:solidFill>
                  <a:schemeClr val="tx1"/>
                </a:solidFill>
              </a:defRPr>
            </a:lvl1pPr>
            <a:lvl2pPr marL="1069345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690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0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738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672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607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5416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476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5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343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068" y="8060641"/>
            <a:ext cx="9089390" cy="19212366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6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1612135"/>
            <a:ext cx="18446115" cy="585272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131" y="7422802"/>
            <a:ext cx="9047617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131" y="11060602"/>
            <a:ext cx="9047617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068" y="7422802"/>
            <a:ext cx="9092176" cy="3637800"/>
          </a:xfrm>
        </p:spPr>
        <p:txBody>
          <a:bodyPr anchor="b"/>
          <a:lstStyle>
            <a:lvl1pPr marL="0" indent="0">
              <a:buNone/>
              <a:defRPr sz="5613" b="1"/>
            </a:lvl1pPr>
            <a:lvl2pPr marL="1069345" indent="0">
              <a:buNone/>
              <a:defRPr sz="4678" b="1"/>
            </a:lvl2pPr>
            <a:lvl3pPr marL="2138690" indent="0">
              <a:buNone/>
              <a:defRPr sz="4210" b="1"/>
            </a:lvl3pPr>
            <a:lvl4pPr marL="3208035" indent="0">
              <a:buNone/>
              <a:defRPr sz="3742" b="1"/>
            </a:lvl4pPr>
            <a:lvl5pPr marL="4277380" indent="0">
              <a:buNone/>
              <a:defRPr sz="3742" b="1"/>
            </a:lvl5pPr>
            <a:lvl6pPr marL="5346725" indent="0">
              <a:buNone/>
              <a:defRPr sz="3742" b="1"/>
            </a:lvl6pPr>
            <a:lvl7pPr marL="6416070" indent="0">
              <a:buNone/>
              <a:defRPr sz="3742" b="1"/>
            </a:lvl7pPr>
            <a:lvl8pPr marL="7485416" indent="0">
              <a:buNone/>
              <a:defRPr sz="3742" b="1"/>
            </a:lvl8pPr>
            <a:lvl9pPr marL="8554761" indent="0">
              <a:buNone/>
              <a:defRPr sz="3742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068" y="11060602"/>
            <a:ext cx="9092176" cy="1626848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8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47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049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175" y="4359762"/>
            <a:ext cx="10827068" cy="21518408"/>
          </a:xfrm>
        </p:spPr>
        <p:txBody>
          <a:bodyPr/>
          <a:lstStyle>
            <a:lvl1pPr>
              <a:defRPr sz="7484"/>
            </a:lvl1pPr>
            <a:lvl2pPr>
              <a:defRPr sz="6549"/>
            </a:lvl2pPr>
            <a:lvl3pPr>
              <a:defRPr sz="5613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128" y="2018665"/>
            <a:ext cx="6897800" cy="7065328"/>
          </a:xfrm>
        </p:spPr>
        <p:txBody>
          <a:bodyPr anchor="b"/>
          <a:lstStyle>
            <a:lvl1pPr>
              <a:defRPr sz="7484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175" y="4359762"/>
            <a:ext cx="10827068" cy="21518408"/>
          </a:xfrm>
        </p:spPr>
        <p:txBody>
          <a:bodyPr anchor="t"/>
          <a:lstStyle>
            <a:lvl1pPr marL="0" indent="0">
              <a:buNone/>
              <a:defRPr sz="7484"/>
            </a:lvl1pPr>
            <a:lvl2pPr marL="1069345" indent="0">
              <a:buNone/>
              <a:defRPr sz="6549"/>
            </a:lvl2pPr>
            <a:lvl3pPr marL="2138690" indent="0">
              <a:buNone/>
              <a:defRPr sz="5613"/>
            </a:lvl3pPr>
            <a:lvl4pPr marL="3208035" indent="0">
              <a:buNone/>
              <a:defRPr sz="4678"/>
            </a:lvl4pPr>
            <a:lvl5pPr marL="4277380" indent="0">
              <a:buNone/>
              <a:defRPr sz="4678"/>
            </a:lvl5pPr>
            <a:lvl6pPr marL="5346725" indent="0">
              <a:buNone/>
              <a:defRPr sz="4678"/>
            </a:lvl6pPr>
            <a:lvl7pPr marL="6416070" indent="0">
              <a:buNone/>
              <a:defRPr sz="4678"/>
            </a:lvl7pPr>
            <a:lvl8pPr marL="7485416" indent="0">
              <a:buNone/>
              <a:defRPr sz="4678"/>
            </a:lvl8pPr>
            <a:lvl9pPr marL="8554761" indent="0">
              <a:buNone/>
              <a:defRPr sz="4678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128" y="9083992"/>
            <a:ext cx="6897800" cy="16829220"/>
          </a:xfrm>
        </p:spPr>
        <p:txBody>
          <a:bodyPr/>
          <a:lstStyle>
            <a:lvl1pPr marL="0" indent="0">
              <a:buNone/>
              <a:defRPr sz="3742"/>
            </a:lvl1pPr>
            <a:lvl2pPr marL="1069345" indent="0">
              <a:buNone/>
              <a:defRPr sz="3274"/>
            </a:lvl2pPr>
            <a:lvl3pPr marL="2138690" indent="0">
              <a:buNone/>
              <a:defRPr sz="2807"/>
            </a:lvl3pPr>
            <a:lvl4pPr marL="3208035" indent="0">
              <a:buNone/>
              <a:defRPr sz="2339"/>
            </a:lvl4pPr>
            <a:lvl5pPr marL="4277380" indent="0">
              <a:buNone/>
              <a:defRPr sz="2339"/>
            </a:lvl5pPr>
            <a:lvl6pPr marL="5346725" indent="0">
              <a:buNone/>
              <a:defRPr sz="2339"/>
            </a:lvl6pPr>
            <a:lvl7pPr marL="6416070" indent="0">
              <a:buNone/>
              <a:defRPr sz="2339"/>
            </a:lvl7pPr>
            <a:lvl8pPr marL="7485416" indent="0">
              <a:buNone/>
              <a:defRPr sz="2339"/>
            </a:lvl8pPr>
            <a:lvl9pPr marL="8554761" indent="0">
              <a:buNone/>
              <a:defRPr sz="2339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86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343" y="1612135"/>
            <a:ext cx="18446115" cy="5852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343" y="8060641"/>
            <a:ext cx="18446115" cy="19212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343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300C4-B9BC-45FA-9046-0503E4C46437}" type="datetimeFigureOut">
              <a:rPr lang="cs-CZ" smtClean="0"/>
              <a:t>25.09.2020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378" y="28065058"/>
            <a:ext cx="7218045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4428" y="28065058"/>
            <a:ext cx="4812030" cy="1612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2C54-CDD0-4390-A6CD-662EC889210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24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38690" rtl="0" eaLnBrk="1" latinLnBrk="0" hangingPunct="1">
        <a:lnSpc>
          <a:spcPct val="90000"/>
        </a:lnSpc>
        <a:spcBef>
          <a:spcPct val="0"/>
        </a:spcBef>
        <a:buNone/>
        <a:defRPr sz="102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3" indent="-534673" algn="l" defTabSz="213869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3" kern="1200">
          <a:solidFill>
            <a:schemeClr val="tx1"/>
          </a:solidFill>
          <a:latin typeface="+mn-lt"/>
          <a:ea typeface="+mn-ea"/>
          <a:cs typeface="+mn-cs"/>
        </a:defRPr>
      </a:lvl2pPr>
      <a:lvl3pPr marL="267336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270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05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39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074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088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9433" indent="-534673" algn="l" defTabSz="2138690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69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03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38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725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070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5416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4761" algn="l" defTabSz="2138690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e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>
            <a:extLst>
              <a:ext uri="{FF2B5EF4-FFF2-40B4-BE49-F238E27FC236}">
                <a16:creationId xmlns:a16="http://schemas.microsoft.com/office/drawing/2014/main" id="{30C309B8-976C-4D45-A116-3AD3AC804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845" y="19291180"/>
            <a:ext cx="7018387" cy="4013901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9D9B29F8-1C1A-4019-9A9D-61FEB2A89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887" y="15351883"/>
            <a:ext cx="3897180" cy="2596267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AEAF27C1-0F42-4F5D-9DF8-10E24308B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8853" y="15308352"/>
            <a:ext cx="5206435" cy="2828789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09" y="4215245"/>
            <a:ext cx="18464664" cy="25224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b="1" dirty="0">
                <a:solidFill>
                  <a:srgbClr val="FF0000"/>
                </a:solidFill>
              </a:rPr>
              <a:t>INOVACE předmětu Udržitelná výroba a spotřeba v chemickém průmyslu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dirty="0"/>
              <a:t>projekt Inovace výukových metod a znalostí na univerzitě Pardubice – INEMSUP (v rámci programu Vzdělávání Fondů EHP 2014-2021)</a:t>
            </a:r>
            <a:endParaRPr lang="cs-CZ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4009" y="838647"/>
            <a:ext cx="3786137" cy="2676881"/>
          </a:xfrm>
          <a:prstGeom prst="rect">
            <a:avLst/>
          </a:prstGeom>
        </p:spPr>
      </p:pic>
      <p:sp>
        <p:nvSpPr>
          <p:cNvPr id="8" name="Plassholder for tekst 2"/>
          <p:cNvSpPr txBox="1">
            <a:spLocks/>
          </p:cNvSpPr>
          <p:nvPr/>
        </p:nvSpPr>
        <p:spPr>
          <a:xfrm>
            <a:off x="1436802" y="28006474"/>
            <a:ext cx="18464664" cy="1646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80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Projekt EHP-CZ-ICP-1-002 „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Innovation of Education Methods and Skills at the University of Pardubice - INEMSUP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“ je financovaný z Fondů EHP 2014 – 2021 program Vzdělávání. Prostřednictvím Fondů EHP přispívají Island, Lichtenštejnsko a Norsko ke snižování sociálních a ekonomických rozdílů v Evropském hospodářském prostoru (EHP) a k posilování spolupráce s patnácti evropskými státy.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www.eeagrants.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cz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604009" y="7267716"/>
            <a:ext cx="18665474" cy="17235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cs-CZ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 předmětu</a:t>
            </a:r>
          </a:p>
          <a:p>
            <a:pPr algn="just">
              <a:spcAft>
                <a:spcPts val="600"/>
              </a:spcAft>
            </a:pPr>
            <a:r>
              <a:rPr lang="cs-CZ" sz="2400" dirty="0"/>
              <a:t>Cílem předmětu je seznámit posluchače s konceptem udržitelné výroby a spotřeby při současných vědecko-technických a společenských podmínkách a výzvách. Je představen význam a odpovědnost jednotlivých </a:t>
            </a:r>
            <a:r>
              <a:rPr lang="cs-CZ" sz="2400" dirty="0" err="1"/>
              <a:t>stakeholderů</a:t>
            </a:r>
            <a:r>
              <a:rPr lang="cs-CZ" sz="2400" dirty="0"/>
              <a:t> v konečných fázích životního cyklu chemických látek, legislativní a dobrovolné nástroje podporující koncept udržitelné výroby a spotřeby a diskutován budoucí vývoj a důsledky konceptu. 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9527458" y="18320748"/>
            <a:ext cx="10416770" cy="94718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Případová studie</a:t>
            </a: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300"/>
              </a:spcAft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604009" y="9878699"/>
            <a:ext cx="6168684" cy="88485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numCol="1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Popis změn:</a:t>
            </a:r>
          </a:p>
          <a:p>
            <a:r>
              <a:rPr lang="cs-CZ" dirty="0"/>
              <a:t>Na základě peer-</a:t>
            </a:r>
            <a:r>
              <a:rPr lang="cs-CZ" dirty="0" err="1"/>
              <a:t>learning</a:t>
            </a:r>
            <a:r>
              <a:rPr lang="cs-CZ" dirty="0"/>
              <a:t> aktivity I (kurz CSR a udržitelné inovace) a peer-</a:t>
            </a:r>
            <a:r>
              <a:rPr lang="cs-CZ" dirty="0" err="1"/>
              <a:t>learning</a:t>
            </a:r>
            <a:r>
              <a:rPr lang="cs-CZ" dirty="0"/>
              <a:t> aktivity II (kurz </a:t>
            </a:r>
            <a:r>
              <a:rPr lang="cs-CZ" dirty="0" err="1"/>
              <a:t>Energy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Society) byly provedeny následující inovace v obsahu předmětu:</a:t>
            </a:r>
          </a:p>
          <a:p>
            <a:r>
              <a:rPr lang="cs-CZ" dirty="0"/>
              <a:t>Zaveden </a:t>
            </a:r>
            <a:r>
              <a:rPr lang="cs-CZ" b="1" dirty="0"/>
              <a:t>princip podpory odpovědného občanství </a:t>
            </a:r>
            <a:r>
              <a:rPr lang="cs-CZ" dirty="0"/>
              <a:t>z hlediska vlastního osobního postoje k otázkám udržitelnosti, zejména v oblasti nakládání s odpady a neobnovitelnými spotřebními předměty. Princip byl podpořen zadáním případové studie s osobními závazky studentů (i lektorů) v oblasti odpovědné spotřeby.</a:t>
            </a:r>
          </a:p>
          <a:p>
            <a:r>
              <a:rPr lang="cs-CZ" dirty="0"/>
              <a:t>Do </a:t>
            </a:r>
            <a:r>
              <a:rPr lang="cs-CZ" b="1" dirty="0"/>
              <a:t>prezentací</a:t>
            </a:r>
            <a:r>
              <a:rPr lang="cs-CZ" dirty="0"/>
              <a:t> byly začleněny či doplněny </a:t>
            </a:r>
            <a:r>
              <a:rPr lang="cs-CZ" dirty="0" err="1"/>
              <a:t>slidy</a:t>
            </a:r>
            <a:r>
              <a:rPr lang="cs-CZ" dirty="0"/>
              <a:t> a informace o  koncept 17 SDG a konkrétně cíl 12: </a:t>
            </a:r>
            <a:r>
              <a:rPr lang="cs-CZ" dirty="0" err="1"/>
              <a:t>Ensure</a:t>
            </a:r>
            <a:r>
              <a:rPr lang="cs-CZ" dirty="0"/>
              <a:t> </a:t>
            </a:r>
            <a:r>
              <a:rPr lang="cs-CZ" dirty="0" err="1"/>
              <a:t>sustainable</a:t>
            </a:r>
            <a:r>
              <a:rPr lang="cs-CZ" dirty="0"/>
              <a:t> </a:t>
            </a:r>
            <a:r>
              <a:rPr lang="cs-CZ" dirty="0" err="1"/>
              <a:t>consumption</a:t>
            </a:r>
            <a:r>
              <a:rPr lang="cs-CZ" dirty="0"/>
              <a:t> and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patterns</a:t>
            </a:r>
            <a:r>
              <a:rPr lang="cs-CZ" dirty="0"/>
              <a:t>, </a:t>
            </a:r>
            <a:r>
              <a:rPr lang="cs-CZ" dirty="0" err="1"/>
              <a:t>peak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, vysvětlující </a:t>
            </a:r>
            <a:r>
              <a:rPr lang="cs-CZ" dirty="0" err="1"/>
              <a:t>demand</a:t>
            </a:r>
            <a:r>
              <a:rPr lang="cs-CZ" dirty="0"/>
              <a:t> gap pro klíčové přírodní zdroje, názorné fotografie nebezpečnosti chemických látek (inspirováno formou prezentací na BI </a:t>
            </a:r>
            <a:r>
              <a:rPr lang="cs-CZ" dirty="0" err="1"/>
              <a:t>Norwegian</a:t>
            </a:r>
            <a:r>
              <a:rPr lang="cs-CZ" dirty="0"/>
              <a:t> Business </a:t>
            </a:r>
            <a:r>
              <a:rPr lang="cs-CZ" dirty="0" err="1"/>
              <a:t>School</a:t>
            </a:r>
            <a:r>
              <a:rPr lang="cs-CZ" dirty="0"/>
              <a:t>, které jsou zejména založené na tabulkách, grafech, obrázkách a dalších přehledných vizualizacích), materiálová soběstačnost zemí EU, monitoring </a:t>
            </a:r>
            <a:r>
              <a:rPr lang="cs-CZ" dirty="0" err="1"/>
              <a:t>stakeholderů</a:t>
            </a:r>
            <a:r>
              <a:rPr lang="cs-CZ" dirty="0"/>
              <a:t> (</a:t>
            </a:r>
            <a:r>
              <a:rPr lang="cs-CZ" dirty="0" err="1"/>
              <a:t>stakeholders</a:t>
            </a:r>
            <a:r>
              <a:rPr lang="cs-CZ" dirty="0"/>
              <a:t> management), koncept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 vysvětlující míru finanční dostupnosti alternativních technologií, výzvy pro </a:t>
            </a:r>
            <a:r>
              <a:rPr lang="cs-CZ" dirty="0" err="1"/>
              <a:t>smart</a:t>
            </a:r>
            <a:r>
              <a:rPr lang="cs-CZ" dirty="0"/>
              <a:t> </a:t>
            </a:r>
            <a:r>
              <a:rPr lang="cs-CZ" dirty="0" err="1"/>
              <a:t>factory</a:t>
            </a:r>
            <a:r>
              <a:rPr lang="cs-CZ" dirty="0"/>
              <a:t> a řada menších změn.</a:t>
            </a:r>
          </a:p>
          <a:p>
            <a:r>
              <a:rPr lang="cs-CZ" dirty="0"/>
              <a:t>Zadání prvního </a:t>
            </a:r>
            <a:r>
              <a:rPr lang="cs-CZ" b="1" dirty="0"/>
              <a:t>semestrálního projektu </a:t>
            </a:r>
            <a:r>
              <a:rPr lang="cs-CZ" dirty="0"/>
              <a:t>bylo doplněno o společenský přesah náhrady spotřebovávaných přírodních zdrojů.</a:t>
            </a:r>
          </a:p>
          <a:p>
            <a:r>
              <a:rPr lang="cs-CZ" dirty="0"/>
              <a:t>V </a:t>
            </a:r>
            <a:r>
              <a:rPr lang="cs-CZ" b="1" dirty="0"/>
              <a:t>seminářích</a:t>
            </a:r>
            <a:r>
              <a:rPr lang="cs-CZ" dirty="0"/>
              <a:t> byl podpořen model skupinové práce a prezentace již během samotného semináře, což podpořilo míru diskuze nad zadanými úkoly.</a:t>
            </a:r>
          </a:p>
          <a:p>
            <a:r>
              <a:rPr lang="cs-CZ" b="1" dirty="0"/>
              <a:t>Závěrečný test</a:t>
            </a:r>
            <a:r>
              <a:rPr lang="cs-CZ" dirty="0"/>
              <a:t> předmětu byl doplněn o otázky aktivního občanství a občanské spoluodpovědnosti, otázky energetické náročnosti průmyslu, materiálové soběstačnosti EU a konceptu SDG.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1960" y="1272949"/>
            <a:ext cx="3359506" cy="2242579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563" y="873154"/>
            <a:ext cx="5102794" cy="304216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18" y="971130"/>
            <a:ext cx="3100823" cy="3133463"/>
          </a:xfrm>
          <a:prstGeom prst="rect">
            <a:avLst/>
          </a:prstGeom>
        </p:spPr>
      </p:pic>
      <p:pic>
        <p:nvPicPr>
          <p:cNvPr id="22" name="Zástupný symbol pro obsah 4">
            <a:extLst>
              <a:ext uri="{FF2B5EF4-FFF2-40B4-BE49-F238E27FC236}">
                <a16:creationId xmlns:a16="http://schemas.microsoft.com/office/drawing/2014/main" id="{48E0E450-D0B6-4B51-856B-73722013FC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908" y="9932507"/>
            <a:ext cx="5312575" cy="3718804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31A0F946-2A01-4C1F-9DA5-4EFFB3A2DE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7768" y="9932507"/>
            <a:ext cx="4090497" cy="4079229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974E87CC-51E6-452C-B5D2-246E539AC0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126" y="12038916"/>
            <a:ext cx="6939351" cy="3718805"/>
          </a:xfrm>
          <a:prstGeom prst="rect">
            <a:avLst/>
          </a:prstGeom>
        </p:spPr>
      </p:pic>
      <p:pic>
        <p:nvPicPr>
          <p:cNvPr id="29" name="Zástupný symbol pro obsah 5">
            <a:extLst>
              <a:ext uri="{FF2B5EF4-FFF2-40B4-BE49-F238E27FC236}">
                <a16:creationId xmlns:a16="http://schemas.microsoft.com/office/drawing/2014/main" id="{75CC96FF-3425-43F3-B334-DC0CEF5D952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14166" y="23305081"/>
            <a:ext cx="3521017" cy="2863176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F3A5ECAE-AF6E-4DBD-A712-E903DA59330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437" y="19291180"/>
            <a:ext cx="935098" cy="959075"/>
          </a:xfrm>
          <a:prstGeom prst="rect">
            <a:avLst/>
          </a:prstGeom>
          <a:effectLst>
            <a:glow rad="127000">
              <a:schemeClr val="accent1">
                <a:alpha val="22000"/>
              </a:schemeClr>
            </a:glow>
          </a:effectLst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5A01E5E0-2DC9-4886-8788-A12E7E0DC42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161" y="23614972"/>
            <a:ext cx="991485" cy="991485"/>
          </a:xfrm>
          <a:prstGeom prst="rect">
            <a:avLst/>
          </a:prstGeom>
        </p:spPr>
      </p:pic>
      <p:sp>
        <p:nvSpPr>
          <p:cNvPr id="38" name="TextovéPole 37">
            <a:extLst>
              <a:ext uri="{FF2B5EF4-FFF2-40B4-BE49-F238E27FC236}">
                <a16:creationId xmlns:a16="http://schemas.microsoft.com/office/drawing/2014/main" id="{C664372C-567D-46EB-AB67-6944E6273858}"/>
              </a:ext>
            </a:extLst>
          </p:cNvPr>
          <p:cNvSpPr txBox="1"/>
          <p:nvPr/>
        </p:nvSpPr>
        <p:spPr>
          <a:xfrm>
            <a:off x="9784715" y="24863253"/>
            <a:ext cx="9867238" cy="2693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Zadání</a:t>
            </a:r>
          </a:p>
          <a:p>
            <a:pPr algn="ctr"/>
            <a:r>
              <a:rPr lang="cs-CZ" sz="2000" dirty="0"/>
              <a:t>V duchu nastíněných příběhů materiálů (hliník, </a:t>
            </a:r>
            <a:r>
              <a:rPr lang="cs-CZ" sz="2000" dirty="0" err="1"/>
              <a:t>carbon</a:t>
            </a:r>
            <a:r>
              <a:rPr lang="cs-CZ" sz="2000" dirty="0"/>
              <a:t>) vypracujte krátkou prezentaci na téma náhrady materiálu za lehčí, efektivnější, environmentálně příznivější, ekonomicky či společensky vhodnější z jakékoli oblasti (ideálně pochopitelně z chemických výrob).</a:t>
            </a:r>
          </a:p>
          <a:p>
            <a:pPr algn="ctr"/>
            <a:r>
              <a:rPr lang="cs-CZ" sz="2000" dirty="0"/>
              <a:t>Popište stručný historický vývoj, princip a dopady změny materiálu na masivnost objemu výroby či spotřeby, změnu technologie, případný potenciální budoucí vývoj a udržitelnost.</a:t>
            </a:r>
          </a:p>
          <a:p>
            <a:pPr algn="ctr"/>
            <a:r>
              <a:rPr lang="cs-CZ" sz="2000" b="1" dirty="0"/>
              <a:t>Doplňte o dopady změny materiálu na společnost z hlediska změny chování, vnímání nebo jiné změny modelu spotřeby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FFE9E6A9-B689-45DF-BEB7-E0707859D3DF}"/>
              </a:ext>
            </a:extLst>
          </p:cNvPr>
          <p:cNvSpPr txBox="1"/>
          <p:nvPr/>
        </p:nvSpPr>
        <p:spPr>
          <a:xfrm>
            <a:off x="10561516" y="22020352"/>
            <a:ext cx="9109439" cy="26930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Příběh uhlíkových vláken</a:t>
            </a:r>
          </a:p>
          <a:p>
            <a:pPr algn="ctr"/>
            <a:r>
              <a:rPr lang="cs-CZ" sz="2000" dirty="0"/>
              <a:t>Dlouhý a tenký pramen materiálu o průměru 5–8 </a:t>
            </a:r>
            <a:r>
              <a:rPr lang="el-GR" sz="2000" dirty="0"/>
              <a:t>μ</a:t>
            </a:r>
            <a:r>
              <a:rPr lang="cs-CZ" sz="2000" dirty="0"/>
              <a:t>m. Skládá se převážně z atomů uhlíku , které jsou spojeny v krystaly orientované paralelně k dlouhé ose vlákna. Díky takovému uspořádání je dosaženo vysoké pevnosti při malé tloušťce vlákna. </a:t>
            </a:r>
          </a:p>
          <a:p>
            <a:pPr>
              <a:buNone/>
            </a:pPr>
            <a:r>
              <a:rPr lang="cs-CZ" sz="2000" dirty="0"/>
              <a:t>Využití v letectví – trupy a křídla letadel; větrné generátory –např. rotory, příp. </a:t>
            </a:r>
            <a:r>
              <a:rPr lang="cs-CZ" sz="2000" dirty="0" err="1"/>
              <a:t>offshore</a:t>
            </a:r>
            <a:r>
              <a:rPr lang="cs-CZ" sz="2000" dirty="0"/>
              <a:t> platformy, kompozity různých druhů – vojenské a civilní lodě, nádrže na plyn atd., sportovní nářadí – čluny, golfové hole, skluznice lyží a řada dalších; automobilový průmysl –např. na nárazníky, části karoserií , povrchy skel, aj.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E52C5AAF-AB4B-48F7-A39D-E5CEBDABDFA9}"/>
              </a:ext>
            </a:extLst>
          </p:cNvPr>
          <p:cNvSpPr txBox="1"/>
          <p:nvPr/>
        </p:nvSpPr>
        <p:spPr>
          <a:xfrm>
            <a:off x="9763433" y="18891769"/>
            <a:ext cx="9218004" cy="30008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>
              <a:spcAft>
                <a:spcPts val="600"/>
              </a:spcAft>
            </a:pPr>
            <a:r>
              <a:rPr 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Příběh hliníku</a:t>
            </a:r>
          </a:p>
          <a:p>
            <a:pPr algn="ctr"/>
            <a:r>
              <a:rPr lang="cs-CZ" sz="2000" dirty="0"/>
              <a:t>Představení hliníkových konstrukcí a obalů na konci 19. století znamenalo revoluci v mnoha odvětvích. Lehký, pevný, kujný materiál nahrazoval ocelové konstrukce. Praktický, hygienický a spolehlivý obal zachovávající  vůně a příchutě se stal standardem v lékárenství či potravinářství. </a:t>
            </a:r>
          </a:p>
          <a:p>
            <a:pPr algn="ctr"/>
            <a:r>
              <a:rPr lang="cs-CZ" sz="2000" dirty="0"/>
              <a:t>Pružný, lehký, ušlechtilý a zejména prakticky donekonečna recyklovatelný. </a:t>
            </a:r>
          </a:p>
          <a:p>
            <a:pPr algn="ctr"/>
            <a:r>
              <a:rPr lang="cs-CZ" sz="2000" dirty="0"/>
              <a:t>Recyklace je snadná a účinná: lehkost hliníku omezuje emise skleníkových plynů během silniční dopravy. Spotřeba energie během recyklace vyžaduje pouze 5 % energie potřebné k výrobě primárního hliníku</a:t>
            </a:r>
            <a:endParaRPr lang="cs-CZ" sz="2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Obrázek 38">
            <a:extLst>
              <a:ext uri="{FF2B5EF4-FFF2-40B4-BE49-F238E27FC236}">
                <a16:creationId xmlns:a16="http://schemas.microsoft.com/office/drawing/2014/main" id="{781D2521-DD76-40E5-BB42-C8CC61001C1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23083" y="26278097"/>
            <a:ext cx="6334125" cy="1514475"/>
          </a:xfrm>
          <a:prstGeom prst="rect">
            <a:avLst/>
          </a:prstGeom>
        </p:spPr>
      </p:pic>
      <p:pic>
        <p:nvPicPr>
          <p:cNvPr id="40" name="Zástupný symbol pro obsah 3">
            <a:extLst>
              <a:ext uri="{FF2B5EF4-FFF2-40B4-BE49-F238E27FC236}">
                <a16:creationId xmlns:a16="http://schemas.microsoft.com/office/drawing/2014/main" id="{01FCEAEC-14FF-4B7E-B685-ADB7EAB1DE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15845" y="23104383"/>
            <a:ext cx="3871484" cy="306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836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664</TotalTime>
  <Words>678</Words>
  <Application>Microsoft Office PowerPoint</Application>
  <PresentationFormat>Vlastní</PresentationFormat>
  <Paragraphs>46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Company>Univerzita Pardubice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Tetrevova Libena</dc:creator>
  <cp:lastModifiedBy>Vavra Jan</cp:lastModifiedBy>
  <cp:revision>40</cp:revision>
  <cp:lastPrinted>2020-09-25T06:38:40Z</cp:lastPrinted>
  <dcterms:created xsi:type="dcterms:W3CDTF">2019-09-20T09:59:06Z</dcterms:created>
  <dcterms:modified xsi:type="dcterms:W3CDTF">2020-09-25T06:43:49Z</dcterms:modified>
</cp:coreProperties>
</file>